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7"/>
  </p:notesMasterIdLst>
  <p:sldIdLst>
    <p:sldId id="320" r:id="rId4"/>
    <p:sldId id="257" r:id="rId5"/>
    <p:sldId id="321" r:id="rId6"/>
    <p:sldId id="322" r:id="rId7"/>
    <p:sldId id="323" r:id="rId8"/>
    <p:sldId id="324" r:id="rId9"/>
    <p:sldId id="326" r:id="rId10"/>
    <p:sldId id="327" r:id="rId11"/>
    <p:sldId id="328" r:id="rId12"/>
    <p:sldId id="300" r:id="rId13"/>
    <p:sldId id="344" r:id="rId14"/>
    <p:sldId id="332" r:id="rId15"/>
    <p:sldId id="301" r:id="rId16"/>
    <p:sldId id="273" r:id="rId17"/>
    <p:sldId id="309" r:id="rId18"/>
    <p:sldId id="310" r:id="rId19"/>
    <p:sldId id="311" r:id="rId20"/>
    <p:sldId id="342" r:id="rId21"/>
    <p:sldId id="274" r:id="rId22"/>
    <p:sldId id="264" r:id="rId23"/>
    <p:sldId id="335" r:id="rId24"/>
    <p:sldId id="339" r:id="rId25"/>
    <p:sldId id="338" r:id="rId26"/>
  </p:sldIdLst>
  <p:sldSz cx="12192000" cy="6858000"/>
  <p:notesSz cx="6858000" cy="9144000"/>
  <p:defaultTextStyle>
    <a:defPPr>
      <a:defRPr lang="fi-F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42583"/>
    <a:srgbClr val="DAD9D7"/>
    <a:srgbClr val="FFFF00"/>
    <a:srgbClr val="FFE800"/>
    <a:srgbClr val="FFCF00"/>
    <a:srgbClr val="FFDF00"/>
    <a:srgbClr val="FFFF97"/>
    <a:srgbClr val="FFF0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03E94F4-D167-1F4A-4683-71EEE5932630}" v="10" dt="2024-10-23T07:27:35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Normaali tyyli 2 - Korostu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403" autoAdjust="0"/>
    <p:restoredTop sz="86395" autoAdjust="0"/>
  </p:normalViewPr>
  <p:slideViewPr>
    <p:cSldViewPr snapToGrid="0" showGuides="1">
      <p:cViewPr varScale="1">
        <p:scale>
          <a:sx n="95" d="100"/>
          <a:sy n="95" d="100"/>
        </p:scale>
        <p:origin x="492" y="10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Ylätunnisteen paikkamerkki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Päivämäärän paikkamerkki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3606D-24B9-4411-97F1-BF4C292D772D}" type="datetimeFigureOut">
              <a:rPr lang="fi-FI" smtClean="0"/>
              <a:t>30.10.2024</a:t>
            </a:fld>
            <a:endParaRPr lang="fi-FI"/>
          </a:p>
        </p:txBody>
      </p:sp>
      <p:sp>
        <p:nvSpPr>
          <p:cNvPr id="4" name="Dian kuvan paikkamerkki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Huomautusten paikkamerkki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</a:p>
        </p:txBody>
      </p:sp>
      <p:sp>
        <p:nvSpPr>
          <p:cNvPr id="6" name="Alatunnisteen paikkamerk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Dian numeron paikkamerkki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C7893F6-5F87-4500-B820-66F2E3606304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81373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893F6-5F87-4500-B820-66F2E3606304}" type="slidenum">
              <a:rPr lang="fi-FI" smtClean="0"/>
              <a:t>9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9413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893F6-5F87-4500-B820-66F2E3606304}" type="slidenum">
              <a:rPr lang="fi-FI" smtClean="0"/>
              <a:t>10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120772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BF9BF6-F638-9649-9F37-2735F1AB14F6}" type="slidenum">
              <a:rPr lang="fi-FI" smtClean="0"/>
              <a:t>12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164086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893F6-5F87-4500-B820-66F2E3606304}" type="slidenum">
              <a:rPr lang="fi-FI" smtClean="0"/>
              <a:t>13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67491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n kuvan paikkamerkki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Huomautusten paikkamerkki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i-FI" dirty="0"/>
          </a:p>
        </p:txBody>
      </p:sp>
      <p:sp>
        <p:nvSpPr>
          <p:cNvPr id="4" name="Dian numeron paikkamerkki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C7893F6-5F87-4500-B820-66F2E3606304}" type="slidenum">
              <a:rPr lang="fi-FI" smtClean="0"/>
              <a:t>16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30072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21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9.pn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4A71C3-4869-7652-5B11-437BBBE08D9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74905" y="3448946"/>
            <a:ext cx="9144000" cy="1292491"/>
          </a:xfrm>
        </p:spPr>
        <p:txBody>
          <a:bodyPr anchor="ctr">
            <a:normAutofit/>
          </a:bodyPr>
          <a:lstStyle>
            <a:lvl1pPr algn="ctr">
              <a:defRPr sz="4400" b="1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fi-FI" dirty="0"/>
              <a:t>Esitykselle otsikko tarvittaessa</a:t>
            </a:r>
            <a:br>
              <a:rPr lang="fi-FI" dirty="0"/>
            </a:br>
            <a:r>
              <a:rPr lang="fi-FI" dirty="0"/>
              <a:t>usealle riville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2C473CB-1E39-CD2C-F02F-76C478656C1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6247888" y="5473556"/>
            <a:ext cx="2705868" cy="365125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r>
              <a:rPr lang="fi-FI"/>
              <a:t>Etunimi Sukunimi</a:t>
            </a:r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A5AEC9DA-97CC-522D-D526-4EB0C75F053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10"/>
          </p:nvPr>
        </p:nvSpPr>
        <p:spPr>
          <a:xfrm>
            <a:off x="4614958" y="5480297"/>
            <a:ext cx="1481042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8D38C933-E793-4072-AD12-299AF65B3647}" type="datetime1">
              <a:rPr lang="fi-FI" smtClean="0"/>
              <a:t>30.10.2024</a:t>
            </a:fld>
            <a:endParaRPr lang="fi-FI" dirty="0"/>
          </a:p>
        </p:txBody>
      </p:sp>
      <p:pic>
        <p:nvPicPr>
          <p:cNvPr id="24" name="Kuva 23">
            <a:extLst>
              <a:ext uri="{FF2B5EF4-FFF2-40B4-BE49-F238E27FC236}">
                <a16:creationId xmlns:a16="http://schemas.microsoft.com/office/drawing/2014/main" id="{3D60AEA8-E2B0-21AB-65CD-4CD72E052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705" y="464602"/>
            <a:ext cx="7800016" cy="2601862"/>
          </a:xfrm>
          <a:prstGeom prst="rect">
            <a:avLst/>
          </a:prstGeom>
        </p:spPr>
      </p:pic>
      <p:pic>
        <p:nvPicPr>
          <p:cNvPr id="26" name="Kuva 25">
            <a:extLst>
              <a:ext uri="{FF2B5EF4-FFF2-40B4-BE49-F238E27FC236}">
                <a16:creationId xmlns:a16="http://schemas.microsoft.com/office/drawing/2014/main" id="{14BA4A31-26F3-C554-1EBB-B16A90274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441923"/>
            <a:ext cx="8245965" cy="2699179"/>
          </a:xfrm>
          <a:prstGeom prst="rect">
            <a:avLst/>
          </a:prstGeom>
        </p:spPr>
      </p:pic>
      <p:pic>
        <p:nvPicPr>
          <p:cNvPr id="6" name="Kuva 5">
            <a:extLst>
              <a:ext uri="{FF2B5EF4-FFF2-40B4-BE49-F238E27FC236}">
                <a16:creationId xmlns:a16="http://schemas.microsoft.com/office/drawing/2014/main" id="{97AE58BE-C62D-CD1B-E2A7-FA4D37D1E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79" y="5923405"/>
            <a:ext cx="10703842" cy="66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34923"/>
      </p:ext>
    </p:extLst>
  </p:cSld>
  <p:clrMapOvr>
    <a:masterClrMapping/>
  </p:clrMapOvr>
  <p:hf sldNum="0" hdr="0"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SEAMK-teksti vasemma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122" y="365125"/>
            <a:ext cx="8972677" cy="1325563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81122" y="1825625"/>
            <a:ext cx="8972678" cy="4351338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79EF7F86-D55C-B292-A2DE-47A84A6B2D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67" y="0"/>
            <a:ext cx="2292533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B5B6D15-2DB8-C0F5-8313-5ECD696316D5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37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äli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2A259E85-0BF7-6366-5428-5AE50D78B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784" y="1704068"/>
            <a:ext cx="5090571" cy="2299698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6C414287-CC84-1509-BE55-B50872E49F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771" y="837129"/>
            <a:ext cx="6138631" cy="4103878"/>
          </a:xfrm>
          <a:prstGeom prst="rect">
            <a:avLst/>
          </a:prstGeom>
        </p:spPr>
      </p:pic>
      <p:pic>
        <p:nvPicPr>
          <p:cNvPr id="3" name="Kuva 2">
            <a:extLst>
              <a:ext uri="{FF2B5EF4-FFF2-40B4-BE49-F238E27FC236}">
                <a16:creationId xmlns:a16="http://schemas.microsoft.com/office/drawing/2014/main" id="{F8A903CD-C67A-B75C-2F40-2317CE9AA8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53E208-6EEB-96C8-87EB-268236D0874F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9708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Väliotsikkodia, keltainen tausta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D31DC73-E732-6968-62A2-47ACB823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992072"/>
            <a:ext cx="10515600" cy="1133475"/>
          </a:xfrm>
        </p:spPr>
        <p:txBody>
          <a:bodyPr anchor="ctr">
            <a:normAutofit/>
          </a:bodyPr>
          <a:lstStyle>
            <a:lvl1pPr algn="ctr">
              <a:defRPr sz="4400" b="1">
                <a:latin typeface="Arial Narrow" panose="020B0606020202030204" pitchFamily="34" charset="0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6FE5F8C2-B703-807A-4738-476FC1A25A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3371225"/>
            <a:ext cx="10515600" cy="952568"/>
          </a:xfrm>
        </p:spPr>
        <p:txBody>
          <a:bodyPr anchor="ctr">
            <a:normAutofit/>
          </a:bodyPr>
          <a:lstStyle>
            <a:lvl1pPr marL="0" indent="0" algn="ctr">
              <a:buNone/>
              <a:defRPr sz="3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6734009B-874D-E92C-F57C-89A452ABA93C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05888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 ja kaav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F5EFB58-49BC-3202-8966-69EC44C4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11021286" cy="1600200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i-FI" sz="44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6" name="Kaavion paikkamerkki 5">
            <a:extLst>
              <a:ext uri="{FF2B5EF4-FFF2-40B4-BE49-F238E27FC236}">
                <a16:creationId xmlns:a16="http://schemas.microsoft.com/office/drawing/2014/main" id="{9DDCA5AA-4E71-2195-0EF5-1B83A2217125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181225"/>
            <a:ext cx="10977563" cy="374931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latin typeface="Arial Narrow" panose="020B0606020202030204" pitchFamily="34" charset="0"/>
              </a:defRPr>
            </a:lvl1pPr>
          </a:lstStyle>
          <a:p>
            <a:r>
              <a:rPr lang="fi-FI" dirty="0"/>
              <a:t>Kaavion otsikko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ED089E7C-BE73-1CAB-2B0F-6D60C1016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3489C97-2BFA-C335-F746-A8ECDF5AC8A8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9795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lila SEAMK-kehys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4432"/>
            <a:ext cx="10515600" cy="1205872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84031"/>
            <a:ext cx="10515600" cy="4292931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268CCEE-FE45-94E9-0EF6-A807C3BBA408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pPr/>
              <a:t>‹#›</a:t>
            </a:fld>
            <a:endParaRPr lang="fi-FI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8996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keltainen SEAMK-kehys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422" y="888275"/>
            <a:ext cx="10215155" cy="1084852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8422" y="2063931"/>
            <a:ext cx="10215155" cy="3905795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6FEFEC8-35D9-4290-7577-AA21F093F47D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36215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kuvallinen SEAMK-teksti yläpalkis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03353"/>
            <a:ext cx="10515600" cy="1104768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64949"/>
            <a:ext cx="10515600" cy="2251573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15" name="Kuva 14" descr="Kuva, joka sisältää kohteen piha-, taivas, rakennus, puu&#10;&#10;Kuvaus luotu automaattisesti">
            <a:extLst>
              <a:ext uri="{FF2B5EF4-FFF2-40B4-BE49-F238E27FC236}">
                <a16:creationId xmlns:a16="http://schemas.microsoft.com/office/drawing/2014/main" id="{713F863C-9B01-2390-3D5D-47F24E91F66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46509" y="52248"/>
            <a:ext cx="8229600" cy="2775107"/>
          </a:xfrm>
          <a:prstGeom prst="rect">
            <a:avLst/>
          </a:prstGeom>
        </p:spPr>
      </p:pic>
      <p:pic>
        <p:nvPicPr>
          <p:cNvPr id="11" name="Kuva 10" descr="Kuva, joka sisältää kohteen Fontti, teksti, Grafiikka, logo&#10;&#10;Kuvaus luotu automaattisesti">
            <a:extLst>
              <a:ext uri="{FF2B5EF4-FFF2-40B4-BE49-F238E27FC236}">
                <a16:creationId xmlns:a16="http://schemas.microsoft.com/office/drawing/2014/main" id="{515E6DEB-4AFB-40A7-91F6-FBCC51B0383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3" b="5328"/>
          <a:stretch/>
        </p:blipFill>
        <p:spPr>
          <a:xfrm>
            <a:off x="1523603" y="52998"/>
            <a:ext cx="9144793" cy="2775107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FFC71034-40A1-046F-6357-5BC03A362A03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86773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kuvallinen SEAMK-teksti vasemmal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517" y="365125"/>
            <a:ext cx="6376282" cy="1325563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517" y="1825625"/>
            <a:ext cx="6376282" cy="4351338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</p:txBody>
      </p:sp>
      <p:pic>
        <p:nvPicPr>
          <p:cNvPr id="7" name="Kuva 6">
            <a:extLst>
              <a:ext uri="{FF2B5EF4-FFF2-40B4-BE49-F238E27FC236}">
                <a16:creationId xmlns:a16="http://schemas.microsoft.com/office/drawing/2014/main" id="{41BC94F5-6C55-19D4-ED35-E7286417C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81320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5D5E3EB-22A8-4237-54B2-020837DBB614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9070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kuvallinen avainsanapilv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517" y="365125"/>
            <a:ext cx="6376282" cy="1325563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517" y="1825625"/>
            <a:ext cx="6376282" cy="4351338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BA20E27F-3490-F7BA-542F-FCB91E547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51" y="0"/>
            <a:ext cx="4834395" cy="6858000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44A0AC6-2F11-1CAE-AD72-928954A54DB9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71984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ksi otsikkoa, sisältöä ja kuva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8598" y="136526"/>
            <a:ext cx="6877869" cy="1085842"/>
          </a:xfrm>
        </p:spPr>
        <p:txBody>
          <a:bodyPr>
            <a:normAutofit/>
          </a:bodyPr>
          <a:lstStyle>
            <a:lvl1pPr>
              <a:defRPr sz="3600"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4816" y="1224230"/>
            <a:ext cx="6869918" cy="1740196"/>
          </a:xfrm>
        </p:spPr>
        <p:txBody>
          <a:bodyPr>
            <a:normAutofit/>
          </a:bodyPr>
          <a:lstStyle>
            <a:lvl1pPr>
              <a:defRPr sz="2000"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05D5FED6-E277-81CE-3246-CE703555EB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080000" cy="3378200"/>
          </a:xfrm>
          <a:prstGeom prst="rect">
            <a:avLst/>
          </a:prstGeom>
        </p:spPr>
      </p:pic>
      <p:pic>
        <p:nvPicPr>
          <p:cNvPr id="14" name="Kuva 13">
            <a:extLst>
              <a:ext uri="{FF2B5EF4-FFF2-40B4-BE49-F238E27FC236}">
                <a16:creationId xmlns:a16="http://schemas.microsoft.com/office/drawing/2014/main" id="{DD0D0BA8-2B28-ABA0-5455-1DF6C8281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951"/>
            <a:ext cx="5117174" cy="3477118"/>
          </a:xfrm>
          <a:prstGeom prst="rect">
            <a:avLst/>
          </a:prstGeom>
        </p:spPr>
      </p:pic>
      <p:sp>
        <p:nvSpPr>
          <p:cNvPr id="9" name="Tekstin paikkamerkki 8">
            <a:extLst>
              <a:ext uri="{FF2B5EF4-FFF2-40B4-BE49-F238E27FC236}">
                <a16:creationId xmlns:a16="http://schemas.microsoft.com/office/drawing/2014/main" id="{3F875178-F717-F77A-0507-27491C5758B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7637" y="3466688"/>
            <a:ext cx="6993798" cy="972575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i-FI" sz="3600" b="1" kern="1200" dirty="0" err="1" smtClean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fi-FI" dirty="0"/>
              <a:t>Muokkaa tekstin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17" name="Sisällön paikkamerkki 2">
            <a:extLst>
              <a:ext uri="{FF2B5EF4-FFF2-40B4-BE49-F238E27FC236}">
                <a16:creationId xmlns:a16="http://schemas.microsoft.com/office/drawing/2014/main" id="{A0E599D8-41DF-2332-B09E-34F6940BD2C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47637" y="4468760"/>
            <a:ext cx="6993798" cy="1850922"/>
          </a:xfrm>
        </p:spPr>
        <p:txBody>
          <a:bodyPr>
            <a:normAutofit/>
          </a:bodyPr>
          <a:lstStyle>
            <a:lvl1pPr>
              <a:defRPr sz="2000"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11" name="Kuva 10">
            <a:extLst>
              <a:ext uri="{FF2B5EF4-FFF2-40B4-BE49-F238E27FC236}">
                <a16:creationId xmlns:a16="http://schemas.microsoft.com/office/drawing/2014/main" id="{CBA156B4-C142-1F65-C6F8-F4F0A4250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8610" y="3465171"/>
            <a:ext cx="5013390" cy="3346438"/>
          </a:xfrm>
          <a:prstGeom prst="rect">
            <a:avLst/>
          </a:prstGeom>
        </p:spPr>
      </p:pic>
      <p:pic>
        <p:nvPicPr>
          <p:cNvPr id="15" name="Kuva 14">
            <a:extLst>
              <a:ext uri="{FF2B5EF4-FFF2-40B4-BE49-F238E27FC236}">
                <a16:creationId xmlns:a16="http://schemas.microsoft.com/office/drawing/2014/main" id="{A554646A-FE0A-F235-ABAE-2C5B724956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7178610" y="3413096"/>
            <a:ext cx="5013387" cy="3390475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35BED2DC-EB5F-968F-2E24-E55C29DDA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A86472D-ABF3-553A-8C57-DE77932238E9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solidFill>
                  <a:schemeClr val="bg1"/>
                </a:solidFill>
                <a:latin typeface="Arial Narrow" panose="020B0606020202030204" pitchFamily="34" charset="0"/>
              </a:rPr>
              <a:pPr/>
              <a:t>‹#›</a:t>
            </a:fld>
            <a:endParaRPr lang="fi-FI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20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000"/>
    </mc:Choice>
    <mc:Fallback xmlns="">
      <p:transition spd="slow" advTm="179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ED0108B4-43D1-74DB-DB86-55E59A645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8939C7-42C3-3E9E-99A8-30DDD5FAB5D9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53944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olme eri keltaista aluetta nostoil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9ECC8D0-A37F-E038-8284-9DA6900A225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49521" y="-1419441"/>
            <a:ext cx="11732319" cy="1325563"/>
          </a:xfrm>
        </p:spPr>
        <p:txBody>
          <a:bodyPr>
            <a:normAutofit/>
          </a:bodyPr>
          <a:lstStyle>
            <a:lvl1pPr>
              <a:defRPr sz="5600" b="1"/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6F0C4F7-6D3A-2FFA-7C7C-EB8A25A64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21" y="2588342"/>
            <a:ext cx="4006289" cy="1460091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4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56109727-C3F8-BAA4-DE28-E84A00AEE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84144" y="2588342"/>
            <a:ext cx="3905346" cy="1460091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4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5" name="Tekstin paikkamerkki 4">
            <a:extLst>
              <a:ext uri="{FF2B5EF4-FFF2-40B4-BE49-F238E27FC236}">
                <a16:creationId xmlns:a16="http://schemas.microsoft.com/office/drawing/2014/main" id="{06663B2E-9AA0-AF0D-F90B-A43ECE2734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241178" y="2588342"/>
            <a:ext cx="3859874" cy="15338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4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868106C5-0231-18C4-12CC-DFD0FFAB1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491B06-0401-8249-738C-F78AB7D425E9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7922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ltainen pohja otsikolle, sisällölle ja nostoil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tsikko 12">
            <a:extLst>
              <a:ext uri="{FF2B5EF4-FFF2-40B4-BE49-F238E27FC236}">
                <a16:creationId xmlns:a16="http://schemas.microsoft.com/office/drawing/2014/main" id="{8C5B8252-1FAD-08DD-44CF-2FEEFBE7B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9596" y="458755"/>
            <a:ext cx="7991683" cy="1649318"/>
          </a:xfrm>
        </p:spPr>
        <p:txBody>
          <a:bodyPr>
            <a:noAutofit/>
          </a:bodyPr>
          <a:lstStyle>
            <a:lvl1pPr algn="ctr">
              <a:defRPr sz="6000" b="1"/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7" name="Tekstin paikkamerkki 6">
            <a:extLst>
              <a:ext uri="{FF2B5EF4-FFF2-40B4-BE49-F238E27FC236}">
                <a16:creationId xmlns:a16="http://schemas.microsoft.com/office/drawing/2014/main" id="{A9DC7428-DBE9-A6AF-68C4-826C912CF1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58238" y="2509404"/>
            <a:ext cx="7973041" cy="3628159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Tekstin paikkamerkki 4">
            <a:extLst>
              <a:ext uri="{FF2B5EF4-FFF2-40B4-BE49-F238E27FC236}">
                <a16:creationId xmlns:a16="http://schemas.microsoft.com/office/drawing/2014/main" id="{56109727-C3F8-BAA4-DE28-E84A00AEE86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919799" y="2569196"/>
            <a:ext cx="1828802" cy="1327355"/>
          </a:xfrm>
          <a:noFill/>
        </p:spPr>
        <p:txBody>
          <a:bodyPr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6F0C4F7-6D3A-2FFA-7C7C-EB8A25A64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0" y="2569196"/>
            <a:ext cx="1807970" cy="1327355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2" name="Kuva 1">
            <a:extLst>
              <a:ext uri="{FF2B5EF4-FFF2-40B4-BE49-F238E27FC236}">
                <a16:creationId xmlns:a16="http://schemas.microsoft.com/office/drawing/2014/main" id="{FD5C4D76-E9A2-DC33-FBED-B908C5425A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F9B6EFD-12B4-5BF9-7F13-D917C8877AD6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925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ltainen pohja otsikolle, sisällölle ja nostolle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AEB3A508-BD91-22AB-8663-3DC82A73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98472" y="868450"/>
            <a:ext cx="9421091" cy="1325563"/>
          </a:xfrm>
        </p:spPr>
        <p:txBody>
          <a:bodyPr>
            <a:noAutofit/>
          </a:bodyPr>
          <a:lstStyle>
            <a:lvl1pPr algn="ctr">
              <a:defRPr sz="6000" b="1"/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E6F0C4F7-6D3A-2FFA-7C7C-EB8A25A64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60" y="1971597"/>
            <a:ext cx="1807970" cy="1460091"/>
          </a:xfrm>
          <a:noFill/>
          <a:ln>
            <a:noFill/>
          </a:ln>
        </p:spPr>
        <p:txBody>
          <a:bodyPr anchor="ctr">
            <a:normAutofit/>
          </a:bodyPr>
          <a:lstStyle>
            <a:lvl1pPr marL="0" indent="0" algn="ctr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7" name="Tekstin paikkamerkki 6">
            <a:extLst>
              <a:ext uri="{FF2B5EF4-FFF2-40B4-BE49-F238E27FC236}">
                <a16:creationId xmlns:a16="http://schemas.microsoft.com/office/drawing/2014/main" id="{A9DC7428-DBE9-A6AF-68C4-826C912CF1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998472" y="2706920"/>
            <a:ext cx="10029345" cy="328263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B89D475C-9B50-1120-05E9-93C1E795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4F08ADB-CD8A-DBDE-DA44-E86BF99597E6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31159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ltainen pohja, otsikko ja sisältö">
    <p:bg>
      <p:bgPr>
        <a:solidFill>
          <a:srgbClr val="FFE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B34F68B-72D9-2AF2-64B1-30A452D26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59" y="808335"/>
            <a:ext cx="11078055" cy="1325563"/>
          </a:xfrm>
        </p:spPr>
        <p:txBody>
          <a:bodyPr>
            <a:normAutofit/>
          </a:bodyPr>
          <a:lstStyle>
            <a:lvl1pPr algn="ctr">
              <a:defRPr sz="6000" b="1"/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7" name="Tekstin paikkamerkki 6">
            <a:extLst>
              <a:ext uri="{FF2B5EF4-FFF2-40B4-BE49-F238E27FC236}">
                <a16:creationId xmlns:a16="http://schemas.microsoft.com/office/drawing/2014/main" id="{A9DC7428-DBE9-A6AF-68C4-826C912CF15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460" y="2447172"/>
            <a:ext cx="11078055" cy="3282630"/>
          </a:xfrm>
        </p:spPr>
        <p:txBody>
          <a:bodyPr>
            <a:normAutofit/>
          </a:bodyPr>
          <a:lstStyle>
            <a:lvl1pPr>
              <a:defRPr sz="2800"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1DFBCE81-437C-F706-D859-D3E1A6D6A2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E71FE9BE-36CF-0BE9-5CB0-D134FD869C91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2891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i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33A378A-3125-8F30-278F-F9FEAF7225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884249" y="-1371577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pic>
        <p:nvPicPr>
          <p:cNvPr id="6" name="Kuva 5" descr="Seinäjoen ammattikorkeakoulu -logo">
            <a:extLst>
              <a:ext uri="{FF2B5EF4-FFF2-40B4-BE49-F238E27FC236}">
                <a16:creationId xmlns:a16="http://schemas.microsoft.com/office/drawing/2014/main" id="{7EC09DCC-6E84-8324-FC5D-A4DC46BB12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85" y="4868245"/>
            <a:ext cx="4350429" cy="1488105"/>
          </a:xfrm>
          <a:prstGeom prst="rect">
            <a:avLst/>
          </a:prstGeom>
        </p:spPr>
      </p:pic>
      <p:pic>
        <p:nvPicPr>
          <p:cNvPr id="8" name="Kuva 7">
            <a:extLst>
              <a:ext uri="{FF2B5EF4-FFF2-40B4-BE49-F238E27FC236}">
                <a16:creationId xmlns:a16="http://schemas.microsoft.com/office/drawing/2014/main" id="{81561580-4405-F7DC-CBA1-5FF73C645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400" y="855199"/>
            <a:ext cx="7315200" cy="2563083"/>
          </a:xfrm>
          <a:prstGeom prst="rect">
            <a:avLst/>
          </a:prstGeom>
        </p:spPr>
      </p:pic>
      <p:pic>
        <p:nvPicPr>
          <p:cNvPr id="18" name="Kuva 17">
            <a:extLst>
              <a:ext uri="{FF2B5EF4-FFF2-40B4-BE49-F238E27FC236}">
                <a16:creationId xmlns:a16="http://schemas.microsoft.com/office/drawing/2014/main" id="{03399842-609C-BEB1-4C99-F524BF954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8515" y="718584"/>
            <a:ext cx="7973411" cy="286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7669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33A378A-3125-8F30-278F-F9FEAF72256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title"/>
          </p:nvPr>
        </p:nvSpPr>
        <p:spPr>
          <a:xfrm>
            <a:off x="884249" y="-1371577"/>
            <a:ext cx="10515600" cy="1325563"/>
          </a:xfrm>
        </p:spPr>
        <p:txBody>
          <a:bodyPr/>
          <a:lstStyle/>
          <a:p>
            <a:r>
              <a:rPr lang="fi-FI"/>
              <a:t>Muokkaa ots. perustyyl. napsautt.</a:t>
            </a:r>
          </a:p>
        </p:txBody>
      </p:sp>
      <p:pic>
        <p:nvPicPr>
          <p:cNvPr id="6" name="Kuva 5" descr="Seinäjoen ammattikorkeakoulu -logo">
            <a:extLst>
              <a:ext uri="{FF2B5EF4-FFF2-40B4-BE49-F238E27FC236}">
                <a16:creationId xmlns:a16="http://schemas.microsoft.com/office/drawing/2014/main" id="{7EC09DCC-6E84-8324-FC5D-A4DC46BB12D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785" y="4868245"/>
            <a:ext cx="4350429" cy="1488105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8CC48D0E-DA25-B8BF-820E-029F9DBD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26836" y="986763"/>
            <a:ext cx="8843155" cy="2273841"/>
          </a:xfrm>
          <a:prstGeom prst="rect">
            <a:avLst/>
          </a:prstGeom>
        </p:spPr>
      </p:pic>
      <p:pic>
        <p:nvPicPr>
          <p:cNvPr id="10" name="Kuva 9">
            <a:extLst>
              <a:ext uri="{FF2B5EF4-FFF2-40B4-BE49-F238E27FC236}">
                <a16:creationId xmlns:a16="http://schemas.microsoft.com/office/drawing/2014/main" id="{1F2B8315-B644-97CF-844C-E93AC3BFB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692" y="931027"/>
            <a:ext cx="8964613" cy="237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5605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Otsikkodia käyttäjän taustakuvall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B175D1B-2161-496F-9AE2-F51BAF7135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015" y="2014299"/>
            <a:ext cx="9144000" cy="1119884"/>
          </a:xfrm>
        </p:spPr>
        <p:txBody>
          <a:bodyPr anchor="ctr">
            <a:normAutofit/>
          </a:bodyPr>
          <a:lstStyle>
            <a:lvl1pPr algn="l">
              <a:defRPr sz="4400"/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3" name="Alaotsikko 2">
            <a:extLst>
              <a:ext uri="{FF2B5EF4-FFF2-40B4-BE49-F238E27FC236}">
                <a16:creationId xmlns:a16="http://schemas.microsoft.com/office/drawing/2014/main" id="{D46FC663-1211-4408-9488-F3EB7546155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44278" y="3710984"/>
            <a:ext cx="5075238" cy="495041"/>
          </a:xfrm>
        </p:spPr>
        <p:txBody>
          <a:bodyPr anchor="t"/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i-FI" dirty="0"/>
              <a:t>Tekijä</a:t>
            </a:r>
          </a:p>
        </p:txBody>
      </p:sp>
      <p:sp>
        <p:nvSpPr>
          <p:cNvPr id="10" name="Tekstin paikkamerkki 9">
            <a:extLst>
              <a:ext uri="{FF2B5EF4-FFF2-40B4-BE49-F238E27FC236}">
                <a16:creationId xmlns:a16="http://schemas.microsoft.com/office/drawing/2014/main" id="{3AFBC39F-A7B5-4F81-A99C-28370F6942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44278" y="4222935"/>
            <a:ext cx="5075238" cy="4953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</a:lstStyle>
          <a:p>
            <a:pPr lvl="0"/>
            <a:r>
              <a:rPr lang="fi-FI" dirty="0"/>
              <a:t>Päivämäärä</a:t>
            </a:r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373B5CC0-6FB5-4248-A714-AB055761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fi-FI" dirty="0"/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C94378AD-1CC9-4885-B617-9A8F10492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228D1C-26C9-4BB0-9C85-D2291AD2603E}" type="datetime1">
              <a:rPr lang="fi-FI" smtClean="0"/>
              <a:t>30.10.2024</a:t>
            </a:fld>
            <a:endParaRPr lang="fi-FI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AF98F586-FC6D-4CAC-BB8E-9BFC4489C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763F71-52B1-4A3F-A1BC-4C9CBEFA2DD8}" type="slidenum">
              <a:rPr lang="fi-FI" smtClean="0"/>
              <a:t>‹#›</a:t>
            </a:fld>
            <a:endParaRPr lang="fi-FI"/>
          </a:p>
        </p:txBody>
      </p:sp>
      <p:pic>
        <p:nvPicPr>
          <p:cNvPr id="9" name="Kuva 8" descr="Kuva, joka sisältää kohteen teksti, clipart-kuva&#10;&#10;Kuvaus luotu automaattisesti">
            <a:extLst>
              <a:ext uri="{FF2B5EF4-FFF2-40B4-BE49-F238E27FC236}">
                <a16:creationId xmlns:a16="http://schemas.microsoft.com/office/drawing/2014/main" id="{C8E17431-BBD7-2E02-112B-348FED2D0F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0498"/>
            <a:ext cx="2285740" cy="495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4721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ihtoehtoinen otsikkodia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D31DC73-E732-6968-62A2-47ACB8233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523" y="1650313"/>
            <a:ext cx="4657153" cy="1986506"/>
          </a:xfrm>
        </p:spPr>
        <p:txBody>
          <a:bodyPr anchor="ctr">
            <a:normAutofit/>
          </a:bodyPr>
          <a:lstStyle>
            <a:lvl1pPr>
              <a:defRPr sz="4400" b="1">
                <a:latin typeface="Arial Narrow" panose="020B0606020202030204" pitchFamily="34" charset="0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7" name="Alatunnisteen paikkamerkki 4">
            <a:extLst>
              <a:ext uri="{FF2B5EF4-FFF2-40B4-BE49-F238E27FC236}">
                <a16:creationId xmlns:a16="http://schemas.microsoft.com/office/drawing/2014/main" id="{1582A36E-5E83-760D-36AF-481981439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93198" y="4269798"/>
            <a:ext cx="2619951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pPr algn="l"/>
            <a:r>
              <a:rPr lang="fi-FI" dirty="0"/>
              <a:t>Etunimi Sukunimi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12DE12AB-FC82-780E-7A69-CCD664DF60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1850" y="4269798"/>
            <a:ext cx="1193331" cy="365125"/>
          </a:xfrm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6DEA8BC9-4DFD-4038-B56E-C77C4CA35A6B}" type="datetime1">
              <a:rPr lang="fi-FI" smtClean="0"/>
              <a:pPr/>
              <a:t>30.10.2024</a:t>
            </a:fld>
            <a:endParaRPr lang="fi-FI" dirty="0"/>
          </a:p>
        </p:txBody>
      </p:sp>
      <p:pic>
        <p:nvPicPr>
          <p:cNvPr id="8" name="Kuva 7">
            <a:extLst>
              <a:ext uri="{FF2B5EF4-FFF2-40B4-BE49-F238E27FC236}">
                <a16:creationId xmlns:a16="http://schemas.microsoft.com/office/drawing/2014/main" id="{F6BD2ABF-1D5E-4AF5-3C14-C6EDA7AF0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171824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SEAMK-alapalkk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81747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DC3F82E8-9A9E-93F8-C13A-5A7D120F1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E257F031-6859-4FFE-B1BB-6B1F3FB1A3F9}" type="slidenum">
              <a:rPr lang="fi-FI" smtClean="0"/>
              <a:pPr/>
              <a:t>‹#›</a:t>
            </a:fld>
            <a:endParaRPr lang="fi-FI" dirty="0"/>
          </a:p>
        </p:txBody>
      </p:sp>
      <p:pic>
        <p:nvPicPr>
          <p:cNvPr id="9" name="Kuva 8">
            <a:extLst>
              <a:ext uri="{FF2B5EF4-FFF2-40B4-BE49-F238E27FC236}">
                <a16:creationId xmlns:a16="http://schemas.microsoft.com/office/drawing/2014/main" id="{EA228125-4D16-2D08-76E0-ED3B21FB69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195374"/>
            <a:ext cx="12192000" cy="714103"/>
          </a:xfrm>
          <a:prstGeom prst="rect">
            <a:avLst/>
          </a:prstGeom>
        </p:spPr>
      </p:pic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A63E1FD-96E4-48F5-94E0-9656E9A0F23B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7225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SEAMK-tausta">
    <p:bg>
      <p:bgPr>
        <a:blipFill dpi="0" rotWithShape="1"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063" y="1110781"/>
            <a:ext cx="10429172" cy="1178286"/>
          </a:xfrm>
        </p:spPr>
        <p:txBody>
          <a:bodyPr anchor="ctr"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89067"/>
            <a:ext cx="10423035" cy="3399851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  <a:p>
            <a:pPr lvl="1"/>
            <a:r>
              <a:rPr lang="fi-FI"/>
              <a:t>toinen taso</a:t>
            </a:r>
          </a:p>
          <a:p>
            <a:pPr lvl="2"/>
            <a:r>
              <a:rPr lang="fi-FI"/>
              <a:t>kolmas taso</a:t>
            </a:r>
          </a:p>
          <a:p>
            <a:pPr lvl="3"/>
            <a:r>
              <a:rPr lang="fi-FI"/>
              <a:t>neljäs taso</a:t>
            </a:r>
          </a:p>
          <a:p>
            <a:pPr lvl="4"/>
            <a:r>
              <a:rPr lang="fi-FI"/>
              <a:t>viides taso</a:t>
            </a:r>
            <a:endParaRPr lang="fi-FI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AC98A2B-0532-F20B-1B90-CB221358FC7F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42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tsikko, sisältö ja visuaalinen element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9F5EFB58-49BC-3202-8966-69EC44C4B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082792" cy="1600200"/>
          </a:xfrm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i-FI" sz="4400" b="1" kern="1200" dirty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fi-FI"/>
              <a:t>Muokkaa ots. perustyyl. napsautt.</a:t>
            </a:r>
            <a:endParaRPr lang="fi-FI" dirty="0"/>
          </a:p>
        </p:txBody>
      </p:sp>
      <p:sp>
        <p:nvSpPr>
          <p:cNvPr id="4" name="Tekstin paikkamerkki 3">
            <a:extLst>
              <a:ext uri="{FF2B5EF4-FFF2-40B4-BE49-F238E27FC236}">
                <a16:creationId xmlns:a16="http://schemas.microsoft.com/office/drawing/2014/main" id="{A8350BCC-4E65-2814-8669-345589FCBE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221562"/>
            <a:ext cx="5082792" cy="3647426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latin typeface="Arial Narrow" panose="020B0606020202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i-FI"/>
              <a:t>Muokkaa tekstin perustyylejä napsauttamalla</a:t>
            </a:r>
          </a:p>
        </p:txBody>
      </p:sp>
      <p:sp>
        <p:nvSpPr>
          <p:cNvPr id="10" name="Sisällön paikkamerkki 9">
            <a:extLst>
              <a:ext uri="{FF2B5EF4-FFF2-40B4-BE49-F238E27FC236}">
                <a16:creationId xmlns:a16="http://schemas.microsoft.com/office/drawing/2014/main" id="{0B2A58B7-D9DE-BA71-4046-7D99B943639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143625" y="457201"/>
            <a:ext cx="5881361" cy="541178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3" name="Kuva 2">
            <a:extLst>
              <a:ext uri="{FF2B5EF4-FFF2-40B4-BE49-F238E27FC236}">
                <a16:creationId xmlns:a16="http://schemas.microsoft.com/office/drawing/2014/main" id="{A91DCED0-9166-6DB2-588F-0BF12DBD1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16F4472-CBFE-6A42-0E5D-FF5A270D494C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3162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uva 5" descr="Kuva, joka sisältää kohteen piha-, ruoho, talo, puu&#10;&#10;Kuvaus luotu automaattisesti">
            <a:extLst>
              <a:ext uri="{FF2B5EF4-FFF2-40B4-BE49-F238E27FC236}">
                <a16:creationId xmlns:a16="http://schemas.microsoft.com/office/drawing/2014/main" id="{EFE8E276-FB92-18C0-2F2E-15CDFFCF84A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" r="27945"/>
          <a:stretch/>
        </p:blipFill>
        <p:spPr>
          <a:xfrm>
            <a:off x="3326726" y="0"/>
            <a:ext cx="8857900" cy="6858000"/>
          </a:xfrm>
          <a:prstGeom prst="rect">
            <a:avLst/>
          </a:prstGeom>
        </p:spPr>
      </p:pic>
      <p:sp>
        <p:nvSpPr>
          <p:cNvPr id="7" name="Puolivapaa piirto 7">
            <a:extLst>
              <a:ext uri="{FF2B5EF4-FFF2-40B4-BE49-F238E27FC236}">
                <a16:creationId xmlns:a16="http://schemas.microsoft.com/office/drawing/2014/main" id="{381F2FC7-6298-CD3E-6D19-F420EB078D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374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6814157 w 12192000"/>
              <a:gd name="connsiteY1" fmla="*/ 0 h 6858000"/>
              <a:gd name="connsiteX2" fmla="*/ 5294753 w 12192000"/>
              <a:gd name="connsiteY2" fmla="*/ 1846374 h 6858000"/>
              <a:gd name="connsiteX3" fmla="*/ 5949673 w 12192000"/>
              <a:gd name="connsiteY3" fmla="*/ 4316023 h 6858000"/>
              <a:gd name="connsiteX4" fmla="*/ 8499199 w 12192000"/>
              <a:gd name="connsiteY4" fmla="*/ 4483354 h 6858000"/>
              <a:gd name="connsiteX5" fmla="*/ 12188608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2173885 h 6858000"/>
              <a:gd name="connsiteX8" fmla="*/ 12160892 w 12192000"/>
              <a:gd name="connsiteY8" fmla="*/ 2162939 h 6858000"/>
              <a:gd name="connsiteX9" fmla="*/ 10443375 w 12192000"/>
              <a:gd name="connsiteY9" fmla="*/ 2541130 h 6858000"/>
              <a:gd name="connsiteX10" fmla="*/ 6890969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814157" y="0"/>
                </a:lnTo>
                <a:lnTo>
                  <a:pt x="5294753" y="1846374"/>
                </a:lnTo>
                <a:cubicBezTo>
                  <a:pt x="4771623" y="2482079"/>
                  <a:pt x="5064742" y="3587801"/>
                  <a:pt x="5949673" y="4316023"/>
                </a:cubicBezTo>
                <a:cubicBezTo>
                  <a:pt x="6834605" y="5044244"/>
                  <a:pt x="7976070" y="5119059"/>
                  <a:pt x="8499199" y="4483354"/>
                </a:cubicBezTo>
                <a:lnTo>
                  <a:pt x="12188608" y="0"/>
                </a:lnTo>
                <a:lnTo>
                  <a:pt x="12192000" y="0"/>
                </a:lnTo>
                <a:lnTo>
                  <a:pt x="12192000" y="2173885"/>
                </a:lnTo>
                <a:lnTo>
                  <a:pt x="12160892" y="2162939"/>
                </a:lnTo>
                <a:cubicBezTo>
                  <a:pt x="11492136" y="1957665"/>
                  <a:pt x="10822919" y="2079910"/>
                  <a:pt x="10443375" y="2541130"/>
                </a:cubicBezTo>
                <a:lnTo>
                  <a:pt x="689096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i-FI">
              <a:solidFill>
                <a:schemeClr val="bg1"/>
              </a:solidFill>
            </a:endParaRPr>
          </a:p>
        </p:txBody>
      </p:sp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474" y="305588"/>
            <a:ext cx="5042770" cy="1325563"/>
          </a:xfrm>
        </p:spPr>
        <p:txBody>
          <a:bodyPr/>
          <a:lstStyle>
            <a:lvl1pPr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 dirty="0"/>
              <a:t>Muokkaa </a:t>
            </a:r>
            <a:r>
              <a:rPr lang="fi-FI" noProof="0" dirty="0" err="1"/>
              <a:t>ots</a:t>
            </a:r>
            <a:r>
              <a:rPr lang="fi-FI" noProof="0" dirty="0"/>
              <a:t>. </a:t>
            </a:r>
            <a:r>
              <a:rPr lang="fi-FI" noProof="0" dirty="0" err="1"/>
              <a:t>perustyyl</a:t>
            </a:r>
            <a:r>
              <a:rPr lang="fi-FI" noProof="0" dirty="0"/>
              <a:t>. </a:t>
            </a:r>
            <a:r>
              <a:rPr lang="fi-FI" noProof="0" dirty="0" err="1"/>
              <a:t>napsautt</a:t>
            </a:r>
            <a:r>
              <a:rPr lang="fi-FI" noProof="0" dirty="0"/>
              <a:t>.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474" y="1850562"/>
            <a:ext cx="4573044" cy="4351338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ED0108B4-43D1-74DB-DB86-55E59A645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38939C7-42C3-3E9E-99A8-30DDD5FAB5D9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5933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yläpalkki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75411"/>
            <a:ext cx="10515600" cy="1068498"/>
          </a:xfrm>
        </p:spPr>
        <p:txBody>
          <a:bodyPr/>
          <a:lstStyle>
            <a:lvl1pPr algn="ctr"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4946"/>
            <a:ext cx="10515600" cy="2686954"/>
          </a:xfrm>
        </p:spPr>
        <p:txBody>
          <a:bodyPr/>
          <a:lstStyle>
            <a:lvl1pPr>
              <a:lnSpc>
                <a:spcPct val="100000"/>
              </a:lnSpc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6F51A1B-281F-3AA3-E445-4B04FD823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567"/>
            <a:ext cx="12192000" cy="2540000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F0E0C1D2-0983-13E1-009F-4A5B7544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6AD396B-17AD-C125-9D42-E3022E2750A7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6281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, yläpalkki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EA5D8057-963A-7408-DCE0-48B48FBC6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68880"/>
            <a:ext cx="10515600" cy="1094621"/>
          </a:xfrm>
        </p:spPr>
        <p:txBody>
          <a:bodyPr/>
          <a:lstStyle>
            <a:lvl1pPr algn="ctr">
              <a:defRPr b="1">
                <a:latin typeface="Arial Narrow" panose="020B0606020202030204" pitchFamily="34" charset="0"/>
              </a:defRPr>
            </a:lvl1pPr>
          </a:lstStyle>
          <a:p>
            <a:r>
              <a:rPr lang="fi-FI" noProof="0"/>
              <a:t>Muokkaa ots. perustyyl. napsautt.</a:t>
            </a:r>
            <a:endParaRPr lang="fi-FI" noProof="0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3EE3CDD-FFCC-9BF0-B9C3-C45BEE1D7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624946"/>
            <a:ext cx="10515600" cy="2686954"/>
          </a:xfrm>
        </p:spPr>
        <p:txBody>
          <a:bodyPr/>
          <a:lstStyle>
            <a:lvl1pPr>
              <a:defRPr>
                <a:latin typeface="Arial Narrow" panose="020B0606020202030204" pitchFamily="34" charset="0"/>
              </a:defRPr>
            </a:lvl1pPr>
            <a:lvl2pPr>
              <a:defRPr sz="2600">
                <a:latin typeface="Arial Narrow" panose="020B0606020202030204" pitchFamily="34" charset="0"/>
              </a:defRPr>
            </a:lvl2pPr>
            <a:lvl3pPr>
              <a:defRPr sz="2400">
                <a:latin typeface="Arial Narrow" panose="020B0606020202030204" pitchFamily="34" charset="0"/>
              </a:defRPr>
            </a:lvl3pPr>
            <a:lvl4pPr>
              <a:defRPr sz="2200">
                <a:latin typeface="Arial Narrow" panose="020B0606020202030204" pitchFamily="34" charset="0"/>
              </a:defRPr>
            </a:lvl4pPr>
            <a:lvl5pPr>
              <a:defRPr sz="2000">
                <a:latin typeface="Arial Narrow" panose="020B0606020202030204" pitchFamily="34" charset="0"/>
              </a:defRPr>
            </a:lvl5pPr>
          </a:lstStyle>
          <a:p>
            <a:pPr lvl="0"/>
            <a:r>
              <a:rPr lang="fi-FI"/>
              <a:t>Muokkaa tekstin perustyylejä napsauttamalla</a:t>
            </a:r>
          </a:p>
        </p:txBody>
      </p:sp>
      <p:pic>
        <p:nvPicPr>
          <p:cNvPr id="5" name="Kuva 4">
            <a:extLst>
              <a:ext uri="{FF2B5EF4-FFF2-40B4-BE49-F238E27FC236}">
                <a16:creationId xmlns:a16="http://schemas.microsoft.com/office/drawing/2014/main" id="{86F51A1B-281F-3AA3-E445-4B04FD823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-9567"/>
            <a:ext cx="12192000" cy="2540000"/>
          </a:xfrm>
          <a:prstGeom prst="rect">
            <a:avLst/>
          </a:prstGeom>
        </p:spPr>
      </p:pic>
      <p:pic>
        <p:nvPicPr>
          <p:cNvPr id="4" name="Kuva 3">
            <a:extLst>
              <a:ext uri="{FF2B5EF4-FFF2-40B4-BE49-F238E27FC236}">
                <a16:creationId xmlns:a16="http://schemas.microsoft.com/office/drawing/2014/main" id="{45CBFB58-E462-EE88-1493-B937BB1535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905" y="6298402"/>
            <a:ext cx="912811" cy="365124"/>
          </a:xfrm>
          <a:prstGeom prst="rect">
            <a:avLst/>
          </a:prstGeom>
        </p:spPr>
      </p:pic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647586C-0552-E4DC-5CDF-8CDF1A56F8A8}"/>
              </a:ext>
            </a:extLst>
          </p:cNvPr>
          <p:cNvSpPr txBox="1">
            <a:spLocks/>
          </p:cNvSpPr>
          <p:nvPr userDrawn="1"/>
        </p:nvSpPr>
        <p:spPr>
          <a:xfrm>
            <a:off x="9325895" y="6396374"/>
            <a:ext cx="2743200" cy="365124"/>
          </a:xfrm>
          <a:prstGeom prst="rect">
            <a:avLst/>
          </a:prstGeom>
          <a:noFill/>
        </p:spPr>
        <p:txBody>
          <a:bodyPr vert="horz" lIns="0" tIns="0" rIns="0" bIns="0" rtlCol="0" anchor="ctr" anchorCtr="0">
            <a:noAutofit/>
          </a:bodyPr>
          <a:lstStyle>
            <a:defPPr>
              <a:defRPr lang="fi-FI"/>
            </a:defPPr>
            <a:lvl1pPr marL="0" algn="r" defTabSz="914400" rtl="0" eaLnBrk="1" latinLnBrk="0" hangingPunct="1">
              <a:defRPr sz="1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1DE5B2B-557B-4D3C-99F9-E6A0DE1A7D66}" type="slidenum">
              <a:rPr lang="fi-FI" sz="1400" smtClean="0">
                <a:latin typeface="Arial Narrow" panose="020B0606020202030204" pitchFamily="34" charset="0"/>
              </a:rPr>
              <a:pPr/>
              <a:t>‹#›</a:t>
            </a:fld>
            <a:endParaRPr lang="fi-FI" dirty="0"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3134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on paikkamerkki 1">
            <a:extLst>
              <a:ext uri="{FF2B5EF4-FFF2-40B4-BE49-F238E27FC236}">
                <a16:creationId xmlns:a16="http://schemas.microsoft.com/office/drawing/2014/main" id="{DD5BC74A-DD1C-757D-3B14-2B379D0010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i-FI" dirty="0"/>
              <a:t>Muokkaa </a:t>
            </a:r>
            <a:r>
              <a:rPr lang="fi-FI" dirty="0" err="1"/>
              <a:t>ots</a:t>
            </a:r>
            <a:r>
              <a:rPr lang="fi-FI" dirty="0"/>
              <a:t>. </a:t>
            </a:r>
            <a:r>
              <a:rPr lang="fi-FI" dirty="0" err="1"/>
              <a:t>perustyyl</a:t>
            </a:r>
            <a:r>
              <a:rPr lang="fi-FI" dirty="0"/>
              <a:t>. </a:t>
            </a:r>
            <a:r>
              <a:rPr lang="fi-FI" dirty="0" err="1"/>
              <a:t>napsautt</a:t>
            </a:r>
            <a:r>
              <a:rPr lang="fi-FI" dirty="0"/>
              <a:t>.</a:t>
            </a:r>
          </a:p>
        </p:txBody>
      </p:sp>
      <p:sp>
        <p:nvSpPr>
          <p:cNvPr id="3" name="Tekstin paikkamerkki 2">
            <a:extLst>
              <a:ext uri="{FF2B5EF4-FFF2-40B4-BE49-F238E27FC236}">
                <a16:creationId xmlns:a16="http://schemas.microsoft.com/office/drawing/2014/main" id="{57D87E2B-72E3-DC11-FB38-D9C48FC92C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i-FI" dirty="0"/>
              <a:t>Muokkaa tekstin perustyylejä napsauttamalla</a:t>
            </a:r>
          </a:p>
          <a:p>
            <a:pPr lvl="1"/>
            <a:r>
              <a:rPr lang="fi-FI" dirty="0"/>
              <a:t>toinen taso</a:t>
            </a:r>
          </a:p>
          <a:p>
            <a:pPr lvl="2"/>
            <a:r>
              <a:rPr lang="fi-FI" dirty="0"/>
              <a:t>kolmas taso</a:t>
            </a:r>
          </a:p>
          <a:p>
            <a:pPr lvl="3"/>
            <a:r>
              <a:rPr lang="fi-FI" dirty="0"/>
              <a:t>neljäs taso</a:t>
            </a:r>
          </a:p>
          <a:p>
            <a:pPr lvl="4"/>
            <a:r>
              <a:rPr lang="fi-FI" dirty="0"/>
              <a:t>viides taso</a:t>
            </a:r>
          </a:p>
        </p:txBody>
      </p:sp>
      <p:sp>
        <p:nvSpPr>
          <p:cNvPr id="4" name="Päivämäärän paikkamerkki 3">
            <a:extLst>
              <a:ext uri="{FF2B5EF4-FFF2-40B4-BE49-F238E27FC236}">
                <a16:creationId xmlns:a16="http://schemas.microsoft.com/office/drawing/2014/main" id="{88AC8507-C09D-6155-65BA-1C258D73020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CA4D44CA-7ABF-40C3-BDD1-1A1798EF9759}" type="datetimeFigureOut">
              <a:rPr lang="fi-FI" smtClean="0"/>
              <a:pPr/>
              <a:t>30.10.2024</a:t>
            </a:fld>
            <a:endParaRPr lang="fi-FI" dirty="0"/>
          </a:p>
        </p:txBody>
      </p:sp>
      <p:sp>
        <p:nvSpPr>
          <p:cNvPr id="5" name="Alatunnisteen paikkamerkki 4">
            <a:extLst>
              <a:ext uri="{FF2B5EF4-FFF2-40B4-BE49-F238E27FC236}">
                <a16:creationId xmlns:a16="http://schemas.microsoft.com/office/drawing/2014/main" id="{671B2A76-249F-4AA7-6B8F-B7C0E63BCB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endParaRPr lang="fi-FI" dirty="0"/>
          </a:p>
        </p:txBody>
      </p:sp>
      <p:sp>
        <p:nvSpPr>
          <p:cNvPr id="6" name="Dian numeron paikkamerkki 5">
            <a:extLst>
              <a:ext uri="{FF2B5EF4-FFF2-40B4-BE49-F238E27FC236}">
                <a16:creationId xmlns:a16="http://schemas.microsoft.com/office/drawing/2014/main" id="{1E153416-9070-7FF3-062C-3F768646B6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386836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Arial Narrow" panose="020B0606020202030204" pitchFamily="34" charset="0"/>
              </a:defRPr>
            </a:lvl1pPr>
          </a:lstStyle>
          <a:p>
            <a:fld id="{E257F031-6859-4FFE-B1BB-6B1F3FB1A3F9}" type="slidenum">
              <a:rPr lang="fi-FI" smtClean="0"/>
              <a:pPr/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173415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5" r:id="rId3"/>
    <p:sldLayoutId id="2147483660" r:id="rId4"/>
    <p:sldLayoutId id="2147483661" r:id="rId5"/>
    <p:sldLayoutId id="2147483657" r:id="rId6"/>
    <p:sldLayoutId id="2147483684" r:id="rId7"/>
    <p:sldLayoutId id="2147483663" r:id="rId8"/>
    <p:sldLayoutId id="2147483672" r:id="rId9"/>
    <p:sldLayoutId id="2147483664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3" r:id="rId17"/>
    <p:sldLayoutId id="2147483674" r:id="rId18"/>
    <p:sldLayoutId id="2147483675" r:id="rId19"/>
    <p:sldLayoutId id="2147483677" r:id="rId20"/>
    <p:sldLayoutId id="2147483679" r:id="rId21"/>
    <p:sldLayoutId id="2147483680" r:id="rId22"/>
    <p:sldLayoutId id="2147483681" r:id="rId23"/>
    <p:sldLayoutId id="2147483678" r:id="rId24"/>
    <p:sldLayoutId id="2147483682" r:id="rId25"/>
    <p:sldLayoutId id="2147483683" r:id="rId2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0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tsikko 8">
            <a:extLst>
              <a:ext uri="{FF2B5EF4-FFF2-40B4-BE49-F238E27FC236}">
                <a16:creationId xmlns:a16="http://schemas.microsoft.com/office/drawing/2014/main" id="{FB297FFC-E08C-1E66-931F-87C3D0140DE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097530" y="1577796"/>
            <a:ext cx="3924384" cy="1323439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80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+mn-ea"/>
                <a:cs typeface="+mn-cs"/>
              </a:rPr>
              <a:t>SEAMK</a:t>
            </a: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91944994-8681-A774-58A4-18FD5DD816F8}"/>
              </a:ext>
            </a:extLst>
          </p:cNvPr>
          <p:cNvSpPr txBox="1">
            <a:spLocks/>
          </p:cNvSpPr>
          <p:nvPr/>
        </p:nvSpPr>
        <p:spPr>
          <a:xfrm>
            <a:off x="-767555" y="2934319"/>
            <a:ext cx="8293213" cy="15675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i-FI" sz="3200" dirty="0"/>
              <a:t>International, </a:t>
            </a:r>
            <a:r>
              <a:rPr lang="fi-FI" sz="3200" dirty="0" err="1"/>
              <a:t>entrepreneurial</a:t>
            </a:r>
            <a:r>
              <a:rPr lang="fi-FI" sz="3200" dirty="0"/>
              <a:t> SeAMK </a:t>
            </a:r>
            <a:br>
              <a:rPr lang="fi-FI" sz="3200" dirty="0"/>
            </a:br>
            <a:r>
              <a:rPr lang="fi-FI" sz="3200" dirty="0"/>
              <a:t>– </a:t>
            </a:r>
            <a:r>
              <a:rPr lang="fi-FI" sz="3200" dirty="0" err="1"/>
              <a:t>The</a:t>
            </a:r>
            <a:r>
              <a:rPr lang="fi-FI" sz="3200" dirty="0"/>
              <a:t> </a:t>
            </a:r>
            <a:r>
              <a:rPr lang="fi-FI" sz="3200" dirty="0" err="1"/>
              <a:t>best</a:t>
            </a:r>
            <a:r>
              <a:rPr lang="fi-FI" sz="3200" dirty="0"/>
              <a:t> </a:t>
            </a:r>
            <a:r>
              <a:rPr lang="fi-FI" sz="3200" dirty="0" err="1"/>
              <a:t>university</a:t>
            </a:r>
            <a:r>
              <a:rPr lang="fi-FI" sz="3200" dirty="0"/>
              <a:t> for </a:t>
            </a:r>
            <a:r>
              <a:rPr lang="fi-FI" sz="3200" dirty="0" err="1"/>
              <a:t>you</a:t>
            </a:r>
            <a:endParaRPr lang="fi-FI" sz="3200" dirty="0"/>
          </a:p>
        </p:txBody>
      </p:sp>
      <p:sp>
        <p:nvSpPr>
          <p:cNvPr id="6" name="Päivämäärän paikkamerkki 3">
            <a:extLst>
              <a:ext uri="{FF2B5EF4-FFF2-40B4-BE49-F238E27FC236}">
                <a16:creationId xmlns:a16="http://schemas.microsoft.com/office/drawing/2014/main" id="{5A701320-BCE6-F3DB-16BB-C68F63633F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47404" y="5279515"/>
            <a:ext cx="1481042" cy="365125"/>
          </a:xfrm>
        </p:spPr>
        <p:txBody>
          <a:bodyPr/>
          <a:lstStyle/>
          <a:p>
            <a:fld id="{75131A38-58EC-4A07-81B1-4EA8263A5426}" type="datetime1">
              <a:rPr lang="fi-FI" smtClean="0"/>
              <a:t>30.10.2024</a:t>
            </a:fld>
            <a:endParaRPr lang="fi-FI" dirty="0"/>
          </a:p>
        </p:txBody>
      </p:sp>
      <p:sp>
        <p:nvSpPr>
          <p:cNvPr id="7" name="Alatunnisteen paikkamerkki 4">
            <a:extLst>
              <a:ext uri="{FF2B5EF4-FFF2-40B4-BE49-F238E27FC236}">
                <a16:creationId xmlns:a16="http://schemas.microsoft.com/office/drawing/2014/main" id="{CC36F517-A0C3-414F-2E95-13A77BEC7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8569" y="5303742"/>
            <a:ext cx="2705868" cy="365125"/>
          </a:xfrm>
        </p:spPr>
        <p:txBody>
          <a:bodyPr/>
          <a:lstStyle/>
          <a:p>
            <a:pPr algn="l"/>
            <a:r>
              <a:rPr lang="fi-FI" dirty="0"/>
              <a:t>Petteri Mäkelä</a:t>
            </a:r>
            <a:br>
              <a:rPr lang="fi-FI" dirty="0"/>
            </a:br>
            <a:r>
              <a:rPr lang="fi-FI" dirty="0" err="1"/>
              <a:t>Principal</a:t>
            </a:r>
            <a:r>
              <a:rPr lang="fi-FI" dirty="0"/>
              <a:t> </a:t>
            </a:r>
            <a:r>
              <a:rPr lang="fi-FI" dirty="0" err="1"/>
              <a:t>lecturer</a:t>
            </a:r>
            <a:endParaRPr lang="fi-FI" dirty="0"/>
          </a:p>
        </p:txBody>
      </p:sp>
      <p:pic>
        <p:nvPicPr>
          <p:cNvPr id="5" name="Kuva 4" descr="Heroes.">
            <a:extLst>
              <a:ext uri="{FF2B5EF4-FFF2-40B4-BE49-F238E27FC236}">
                <a16:creationId xmlns:a16="http://schemas.microsoft.com/office/drawing/2014/main" id="{E4F967DA-2580-1536-AEDA-5B735BDD3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85" y="6102491"/>
            <a:ext cx="1732838" cy="75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1610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PT.mp4">
            <a:hlinkClick r:id="" action="ppaction://media"/>
            <a:extLst>
              <a:ext uri="{FF2B5EF4-FFF2-40B4-BE49-F238E27FC236}">
                <a16:creationId xmlns:a16="http://schemas.microsoft.com/office/drawing/2014/main" id="{F560473D-E51A-DDA4-F166-512E29FF0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Puolivapaa piirto 7">
            <a:extLst>
              <a:ext uri="{FF2B5EF4-FFF2-40B4-BE49-F238E27FC236}">
                <a16:creationId xmlns:a16="http://schemas.microsoft.com/office/drawing/2014/main" id="{EEA03B75-04C5-D0DB-479B-B131F74D8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496435" y="-13970"/>
            <a:ext cx="12192000" cy="6883400"/>
          </a:xfrm>
          <a:custGeom>
            <a:avLst/>
            <a:gdLst>
              <a:gd name="connsiteX0" fmla="*/ 0 w 12192000"/>
              <a:gd name="connsiteY0" fmla="*/ 0 h 6858000"/>
              <a:gd name="connsiteX1" fmla="*/ 6814157 w 12192000"/>
              <a:gd name="connsiteY1" fmla="*/ 0 h 6858000"/>
              <a:gd name="connsiteX2" fmla="*/ 5294753 w 12192000"/>
              <a:gd name="connsiteY2" fmla="*/ 1846374 h 6858000"/>
              <a:gd name="connsiteX3" fmla="*/ 5949673 w 12192000"/>
              <a:gd name="connsiteY3" fmla="*/ 4316023 h 6858000"/>
              <a:gd name="connsiteX4" fmla="*/ 8499199 w 12192000"/>
              <a:gd name="connsiteY4" fmla="*/ 4483354 h 6858000"/>
              <a:gd name="connsiteX5" fmla="*/ 12188608 w 12192000"/>
              <a:gd name="connsiteY5" fmla="*/ 0 h 6858000"/>
              <a:gd name="connsiteX6" fmla="*/ 12192000 w 12192000"/>
              <a:gd name="connsiteY6" fmla="*/ 0 h 6858000"/>
              <a:gd name="connsiteX7" fmla="*/ 12192000 w 12192000"/>
              <a:gd name="connsiteY7" fmla="*/ 2173885 h 6858000"/>
              <a:gd name="connsiteX8" fmla="*/ 12160892 w 12192000"/>
              <a:gd name="connsiteY8" fmla="*/ 2162939 h 6858000"/>
              <a:gd name="connsiteX9" fmla="*/ 10443375 w 12192000"/>
              <a:gd name="connsiteY9" fmla="*/ 2541130 h 6858000"/>
              <a:gd name="connsiteX10" fmla="*/ 6890969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6814157" y="0"/>
                </a:lnTo>
                <a:lnTo>
                  <a:pt x="5294753" y="1846374"/>
                </a:lnTo>
                <a:cubicBezTo>
                  <a:pt x="4771623" y="2482079"/>
                  <a:pt x="5064742" y="3587801"/>
                  <a:pt x="5949673" y="4316023"/>
                </a:cubicBezTo>
                <a:cubicBezTo>
                  <a:pt x="6834605" y="5044244"/>
                  <a:pt x="7976070" y="5119059"/>
                  <a:pt x="8499199" y="4483354"/>
                </a:cubicBezTo>
                <a:lnTo>
                  <a:pt x="12188608" y="0"/>
                </a:lnTo>
                <a:lnTo>
                  <a:pt x="12192000" y="0"/>
                </a:lnTo>
                <a:lnTo>
                  <a:pt x="12192000" y="2173885"/>
                </a:lnTo>
                <a:lnTo>
                  <a:pt x="12160892" y="2162939"/>
                </a:lnTo>
                <a:cubicBezTo>
                  <a:pt x="11492136" y="1957665"/>
                  <a:pt x="10822919" y="2079910"/>
                  <a:pt x="10443375" y="2541130"/>
                </a:cubicBezTo>
                <a:lnTo>
                  <a:pt x="6890969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fi-FI">
              <a:solidFill>
                <a:schemeClr val="bg1"/>
              </a:solidFill>
            </a:endParaRPr>
          </a:p>
        </p:txBody>
      </p:sp>
      <p:sp>
        <p:nvSpPr>
          <p:cNvPr id="8" name="Otsikko 1">
            <a:extLst>
              <a:ext uri="{FF2B5EF4-FFF2-40B4-BE49-F238E27FC236}">
                <a16:creationId xmlns:a16="http://schemas.microsoft.com/office/drawing/2014/main" id="{7BF17674-300F-860D-4450-A86EE4F7793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90668" y="256919"/>
            <a:ext cx="5763225" cy="1084852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 Narrow" panose="020B0606020202030204" pitchFamily="34" charset="0"/>
                <a:ea typeface="+mj-ea"/>
                <a:cs typeface="+mj-cs"/>
              </a:rPr>
              <a:t>SeAMK facts</a:t>
            </a:r>
          </a:p>
        </p:txBody>
      </p:sp>
      <p:sp>
        <p:nvSpPr>
          <p:cNvPr id="9" name="Sisällön paikkamerkki 2">
            <a:extLst>
              <a:ext uri="{FF2B5EF4-FFF2-40B4-BE49-F238E27FC236}">
                <a16:creationId xmlns:a16="http://schemas.microsoft.com/office/drawing/2014/main" id="{DA79CF31-F4FB-B6A9-A8FC-D80EEBC44DE9}"/>
              </a:ext>
            </a:extLst>
          </p:cNvPr>
          <p:cNvSpPr txBox="1">
            <a:spLocks/>
          </p:cNvSpPr>
          <p:nvPr/>
        </p:nvSpPr>
        <p:spPr>
          <a:xfrm>
            <a:off x="720500" y="1598690"/>
            <a:ext cx="5978769" cy="4468426"/>
          </a:xfrm>
          <a:prstGeom prst="rect">
            <a:avLst/>
          </a:prstGeom>
        </p:spPr>
        <p:txBody>
          <a:bodyPr vert="horz" lIns="91440" tIns="45720" rIns="91440" bIns="45720" rtlCol="0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000" dirty="0">
                <a:cs typeface="Arial"/>
              </a:rPr>
              <a:t>approx. 5 000 students​</a:t>
            </a:r>
          </a:p>
          <a:p>
            <a:r>
              <a:rPr lang="en-US" sz="8000" dirty="0">
                <a:cs typeface="Arial"/>
              </a:rPr>
              <a:t>+800 graduating students annually​</a:t>
            </a:r>
          </a:p>
          <a:p>
            <a:r>
              <a:rPr lang="en-US" sz="8000" dirty="0">
                <a:cs typeface="Arial"/>
              </a:rPr>
              <a:t>250 international mobility students​</a:t>
            </a:r>
          </a:p>
          <a:p>
            <a:r>
              <a:rPr lang="en-US" sz="8000" dirty="0">
                <a:cs typeface="Arial"/>
              </a:rPr>
              <a:t>500 international degree students​</a:t>
            </a:r>
          </a:p>
          <a:p>
            <a:r>
              <a:rPr lang="en-US" sz="8000" dirty="0">
                <a:cs typeface="Arial"/>
              </a:rPr>
              <a:t>+400 employees</a:t>
            </a:r>
          </a:p>
          <a:p>
            <a:endParaRPr lang="en-US" sz="8000" dirty="0">
              <a:cs typeface="Arial"/>
            </a:endParaRPr>
          </a:p>
          <a:p>
            <a:pPr marL="0" indent="0">
              <a:buNone/>
            </a:pPr>
            <a:r>
              <a:rPr lang="en-US" sz="8000" b="1" dirty="0">
                <a:cs typeface="Arial"/>
              </a:rPr>
              <a:t>Faculties​</a:t>
            </a:r>
          </a:p>
          <a:p>
            <a:r>
              <a:rPr lang="en-US" sz="8000" dirty="0">
                <a:cs typeface="Arial"/>
              </a:rPr>
              <a:t>Business</a:t>
            </a:r>
          </a:p>
          <a:p>
            <a:r>
              <a:rPr lang="en-US" sz="8000" dirty="0">
                <a:cs typeface="Arial"/>
              </a:rPr>
              <a:t>Culture​</a:t>
            </a:r>
          </a:p>
          <a:p>
            <a:r>
              <a:rPr lang="en-US" sz="8000" dirty="0">
                <a:cs typeface="Arial"/>
              </a:rPr>
              <a:t>Food and Hospitality</a:t>
            </a:r>
          </a:p>
          <a:p>
            <a:r>
              <a:rPr lang="en-US" sz="8000" dirty="0">
                <a:cs typeface="Arial"/>
              </a:rPr>
              <a:t>Health Care and Social Work </a:t>
            </a:r>
          </a:p>
          <a:p>
            <a:r>
              <a:rPr lang="en-US" sz="8000" dirty="0">
                <a:cs typeface="Arial"/>
              </a:rPr>
              <a:t>Natural Resources</a:t>
            </a:r>
          </a:p>
          <a:p>
            <a:r>
              <a:rPr lang="en-US" sz="8000" dirty="0">
                <a:cs typeface="Arial"/>
              </a:rPr>
              <a:t>Technology​</a:t>
            </a:r>
          </a:p>
          <a:p>
            <a:endParaRPr lang="en-US" sz="3000" dirty="0">
              <a:cs typeface="Arial"/>
            </a:endParaRPr>
          </a:p>
          <a:p>
            <a:endParaRPr lang="fi-FI" dirty="0"/>
          </a:p>
        </p:txBody>
      </p:sp>
      <p:pic>
        <p:nvPicPr>
          <p:cNvPr id="10" name="Kuva 9">
            <a:extLst>
              <a:ext uri="{FF2B5EF4-FFF2-40B4-BE49-F238E27FC236}">
                <a16:creationId xmlns:a16="http://schemas.microsoft.com/office/drawing/2014/main" id="{2B690EB2-4A00-52B7-1E49-7F95EF3AD9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2" y="6321611"/>
            <a:ext cx="909603" cy="366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0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4D05E119-0C93-38F8-5DBD-17C6A674F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644" y="-1419931"/>
            <a:ext cx="10515600" cy="1325563"/>
          </a:xfrm>
        </p:spPr>
        <p:txBody>
          <a:bodyPr/>
          <a:lstStyle/>
          <a:p>
            <a:r>
              <a:rPr lang="fi-FI" sz="3600" b="0" err="1">
                <a:latin typeface="Arial Narrow"/>
              </a:rPr>
              <a:t>Strategy</a:t>
            </a:r>
            <a:r>
              <a:rPr lang="fi-FI" sz="3600" b="0" dirty="0">
                <a:latin typeface="Arial Narrow"/>
              </a:rPr>
              <a:t> </a:t>
            </a:r>
            <a:r>
              <a:rPr lang="fi-FI" sz="3600" b="0" err="1">
                <a:latin typeface="Arial Narrow"/>
              </a:rPr>
              <a:t>map</a:t>
            </a:r>
            <a:endParaRPr lang="fi-FI" b="0" dirty="0" err="1"/>
          </a:p>
        </p:txBody>
      </p:sp>
      <p:pic>
        <p:nvPicPr>
          <p:cNvPr id="3" name="Kuva 2" descr="Kuva, joka sisältää kohteen teksti, graafinen suunnittelu, Fontti, animaatio&#10;&#10;Kuvaus luotu automaattisesti">
            <a:extLst>
              <a:ext uri="{FF2B5EF4-FFF2-40B4-BE49-F238E27FC236}">
                <a16:creationId xmlns:a16="http://schemas.microsoft.com/office/drawing/2014/main" id="{A1423D85-0111-E648-7051-A26E5E6D6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0"/>
            <a:ext cx="12174279" cy="684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498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uva 6">
            <a:extLst>
              <a:ext uri="{FF2B5EF4-FFF2-40B4-BE49-F238E27FC236}">
                <a16:creationId xmlns:a16="http://schemas.microsoft.com/office/drawing/2014/main" id="{80FA5AFE-16E4-EE2E-FF2E-28C409522C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120" y="100506"/>
            <a:ext cx="12160879" cy="6666056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38B25F31-E526-2641-AE5E-A479BAD369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53988" y="2771945"/>
            <a:ext cx="4180115" cy="1119884"/>
          </a:xfrm>
        </p:spPr>
        <p:txBody>
          <a:bodyPr>
            <a:noAutofit/>
          </a:bodyPr>
          <a:lstStyle/>
          <a:p>
            <a:pPr algn="ctr"/>
            <a:r>
              <a:rPr lang="en-GB" b="1" noProof="0" dirty="0"/>
              <a:t>SeAMK</a:t>
            </a:r>
            <a:br>
              <a:rPr lang="en-GB" b="1" noProof="0" dirty="0"/>
            </a:br>
            <a:r>
              <a:rPr lang="en-GB" b="1" noProof="0" dirty="0"/>
              <a:t>Campus</a:t>
            </a:r>
          </a:p>
        </p:txBody>
      </p:sp>
    </p:spTree>
    <p:extLst>
      <p:ext uri="{BB962C8B-B14F-4D97-AF65-F5344CB8AC3E}">
        <p14:creationId xmlns:p14="http://schemas.microsoft.com/office/powerpoint/2010/main" val="1092866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Nimetön malli (3).mp4">
            <a:hlinkClick r:id="" action="ppaction://media"/>
            <a:extLst>
              <a:ext uri="{FF2B5EF4-FFF2-40B4-BE49-F238E27FC236}">
                <a16:creationId xmlns:a16="http://schemas.microsoft.com/office/drawing/2014/main" id="{2998FB2A-7475-F38A-0B74-CCB13BBBE4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23203" y="3123"/>
            <a:ext cx="6854877" cy="6854877"/>
          </a:xfrm>
          <a:prstGeom prst="rect">
            <a:avLst/>
          </a:prstGeom>
        </p:spPr>
      </p:pic>
      <p:sp>
        <p:nvSpPr>
          <p:cNvPr id="3" name="Puolivapaa piirto 47">
            <a:extLst>
              <a:ext uri="{FF2B5EF4-FFF2-40B4-BE49-F238E27FC236}">
                <a16:creationId xmlns:a16="http://schemas.microsoft.com/office/drawing/2014/main" id="{5DB10A4C-E1DE-4F1D-82A5-C855C4603B33}"/>
              </a:ext>
            </a:extLst>
          </p:cNvPr>
          <p:cNvSpPr/>
          <p:nvPr/>
        </p:nvSpPr>
        <p:spPr>
          <a:xfrm>
            <a:off x="13920" y="0"/>
            <a:ext cx="12206989" cy="6858000"/>
          </a:xfrm>
          <a:custGeom>
            <a:avLst/>
            <a:gdLst>
              <a:gd name="connsiteX0" fmla="*/ 0 w 12206989"/>
              <a:gd name="connsiteY0" fmla="*/ 0 h 6858000"/>
              <a:gd name="connsiteX1" fmla="*/ 6456262 w 12206989"/>
              <a:gd name="connsiteY1" fmla="*/ 0 h 6858000"/>
              <a:gd name="connsiteX2" fmla="*/ 6436438 w 12206989"/>
              <a:gd name="connsiteY2" fmla="*/ 11139 h 6858000"/>
              <a:gd name="connsiteX3" fmla="*/ 5905828 w 12206989"/>
              <a:gd name="connsiteY3" fmla="*/ 1999181 h 6858000"/>
              <a:gd name="connsiteX4" fmla="*/ 7879817 w 12206989"/>
              <a:gd name="connsiteY4" fmla="*/ 2579888 h 6858000"/>
              <a:gd name="connsiteX5" fmla="*/ 12206989 w 12206989"/>
              <a:gd name="connsiteY5" fmla="*/ 148449 h 6858000"/>
              <a:gd name="connsiteX6" fmla="*/ 12206989 w 12206989"/>
              <a:gd name="connsiteY6" fmla="*/ 310583 h 6858000"/>
              <a:gd name="connsiteX7" fmla="*/ 6928617 w 12206989"/>
              <a:gd name="connsiteY7" fmla="*/ 3276499 h 6858000"/>
              <a:gd name="connsiteX8" fmla="*/ 6398006 w 12206989"/>
              <a:gd name="connsiteY8" fmla="*/ 5264540 h 6858000"/>
              <a:gd name="connsiteX9" fmla="*/ 8371995 w 12206989"/>
              <a:gd name="connsiteY9" fmla="*/ 5845248 h 6858000"/>
              <a:gd name="connsiteX10" fmla="*/ 12206989 w 12206989"/>
              <a:gd name="connsiteY10" fmla="*/ 3690364 h 6858000"/>
              <a:gd name="connsiteX11" fmla="*/ 12206989 w 12206989"/>
              <a:gd name="connsiteY11" fmla="*/ 3843011 h 6858000"/>
              <a:gd name="connsiteX12" fmla="*/ 9689303 w 12206989"/>
              <a:gd name="connsiteY12" fmla="*/ 5257697 h 6858000"/>
              <a:gd name="connsiteX13" fmla="*/ 8976191 w 12206989"/>
              <a:gd name="connsiteY13" fmla="*/ 6690483 h 6858000"/>
              <a:gd name="connsiteX14" fmla="*/ 9013301 w 12206989"/>
              <a:gd name="connsiteY14" fmla="*/ 6858000 h 6858000"/>
              <a:gd name="connsiteX15" fmla="*/ 0 w 12206989"/>
              <a:gd name="connsiteY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2206989" h="6858000">
                <a:moveTo>
                  <a:pt x="0" y="0"/>
                </a:moveTo>
                <a:lnTo>
                  <a:pt x="6456262" y="0"/>
                </a:lnTo>
                <a:lnTo>
                  <a:pt x="6436438" y="11139"/>
                </a:lnTo>
                <a:cubicBezTo>
                  <a:pt x="5744880" y="399726"/>
                  <a:pt x="5507227" y="1289802"/>
                  <a:pt x="5905828" y="1999181"/>
                </a:cubicBezTo>
                <a:cubicBezTo>
                  <a:pt x="6304428" y="2708559"/>
                  <a:pt x="7188259" y="2968474"/>
                  <a:pt x="7879817" y="2579888"/>
                </a:cubicBezTo>
                <a:lnTo>
                  <a:pt x="12206989" y="148449"/>
                </a:lnTo>
                <a:lnTo>
                  <a:pt x="12206989" y="310583"/>
                </a:lnTo>
                <a:lnTo>
                  <a:pt x="6928617" y="3276499"/>
                </a:lnTo>
                <a:cubicBezTo>
                  <a:pt x="6237058" y="3665085"/>
                  <a:pt x="5999406" y="4555162"/>
                  <a:pt x="6398006" y="5264540"/>
                </a:cubicBezTo>
                <a:cubicBezTo>
                  <a:pt x="6796606" y="5973919"/>
                  <a:pt x="7680436" y="6233833"/>
                  <a:pt x="8371995" y="5845248"/>
                </a:cubicBezTo>
                <a:lnTo>
                  <a:pt x="12206989" y="3690364"/>
                </a:lnTo>
                <a:lnTo>
                  <a:pt x="12206989" y="3843011"/>
                </a:lnTo>
                <a:lnTo>
                  <a:pt x="9689303" y="5257697"/>
                </a:lnTo>
                <a:cubicBezTo>
                  <a:pt x="9170635" y="5549137"/>
                  <a:pt x="8907288" y="6122665"/>
                  <a:pt x="8976191" y="6690483"/>
                </a:cubicBezTo>
                <a:lnTo>
                  <a:pt x="901330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fi-FI" dirty="0"/>
              <a:t>X</a:t>
            </a:r>
          </a:p>
        </p:txBody>
      </p:sp>
      <p:sp>
        <p:nvSpPr>
          <p:cNvPr id="8" name="Otsikko 1" descr="Education in six fields.">
            <a:extLst>
              <a:ext uri="{FF2B5EF4-FFF2-40B4-BE49-F238E27FC236}">
                <a16:creationId xmlns:a16="http://schemas.microsoft.com/office/drawing/2014/main" id="{7BF17674-300F-860D-4450-A86EE4F7793D}"/>
              </a:ext>
            </a:extLst>
          </p:cNvPr>
          <p:cNvSpPr txBox="1">
            <a:spLocks/>
          </p:cNvSpPr>
          <p:nvPr/>
        </p:nvSpPr>
        <p:spPr>
          <a:xfrm>
            <a:off x="675481" y="2886574"/>
            <a:ext cx="5213960" cy="108485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endParaRPr lang="fi-FI" dirty="0"/>
          </a:p>
        </p:txBody>
      </p:sp>
      <p:pic>
        <p:nvPicPr>
          <p:cNvPr id="4" name="Kuva 3">
            <a:extLst>
              <a:ext uri="{FF2B5EF4-FFF2-40B4-BE49-F238E27FC236}">
                <a16:creationId xmlns:a16="http://schemas.microsoft.com/office/drawing/2014/main" id="{01091EF5-B2F6-4672-A040-52DD170245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52" y="6321611"/>
            <a:ext cx="909603" cy="366368"/>
          </a:xfrm>
          <a:prstGeom prst="rect">
            <a:avLst/>
          </a:prstGeom>
        </p:spPr>
      </p:pic>
      <p:sp>
        <p:nvSpPr>
          <p:cNvPr id="5" name="Otsikko 4">
            <a:extLst>
              <a:ext uri="{FF2B5EF4-FFF2-40B4-BE49-F238E27FC236}">
                <a16:creationId xmlns:a16="http://schemas.microsoft.com/office/drawing/2014/main" id="{2A0213FA-9176-B57E-69E9-D33C9B0403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16" y="2978173"/>
            <a:ext cx="5311426" cy="901654"/>
          </a:xfrm>
        </p:spPr>
        <p:txBody>
          <a:bodyPr>
            <a:normAutofit/>
          </a:bodyPr>
          <a:lstStyle/>
          <a:p>
            <a:pPr algn="ctr"/>
            <a:r>
              <a:rPr lang="en-GB" noProof="0" dirty="0"/>
              <a:t>Education in six fields</a:t>
            </a:r>
          </a:p>
        </p:txBody>
      </p:sp>
    </p:spTree>
    <p:extLst>
      <p:ext uri="{BB962C8B-B14F-4D97-AF65-F5344CB8AC3E}">
        <p14:creationId xmlns:p14="http://schemas.microsoft.com/office/powerpoint/2010/main" val="787092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23F1DF7-C7CD-BF1E-6CFE-5AD4819B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Business and Culture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EF122BB-CF6E-9181-6C70-62AC583AA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517" y="1690688"/>
            <a:ext cx="6669653" cy="512381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000" b="1" noProof="0" dirty="0">
                <a:solidFill>
                  <a:srgbClr val="1E1E1E"/>
                </a:solidFill>
                <a:cs typeface="Arial"/>
              </a:rPr>
              <a:t>Altogether approx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. 1 500 students​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Bachelor Degree Programmes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​</a:t>
            </a:r>
            <a:endParaRPr lang="en-GB" sz="20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699770" lvl="1" indent="-342900">
              <a:defRPr/>
            </a:pPr>
            <a:r>
              <a:rPr lang="en-GB" sz="1800" noProof="0" dirty="0">
                <a:solidFill>
                  <a:srgbClr val="1E1E1E"/>
                </a:solidFill>
              </a:rPr>
              <a:t>Business:</a:t>
            </a:r>
          </a:p>
          <a:p>
            <a:pPr marL="1156970" lvl="2" indent="-342900">
              <a:defRPr/>
            </a:pPr>
            <a:r>
              <a:rPr lang="en-GB" sz="1600" noProof="0" dirty="0">
                <a:solidFill>
                  <a:srgbClr val="1E1E1E"/>
                </a:solidFill>
              </a:rPr>
              <a:t>Business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 Management​</a:t>
            </a:r>
            <a:endParaRPr lang="en-GB" sz="1600" noProof="0" dirty="0">
              <a:cs typeface="Arial"/>
            </a:endParaRPr>
          </a:p>
          <a:p>
            <a:pPr marL="1156970" lvl="2" indent="-342900"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SME Business Management​</a:t>
            </a:r>
            <a:endParaRPr lang="en-GB" sz="1600" noProof="0" dirty="0">
              <a:solidFill>
                <a:srgbClr val="1E1E1E"/>
              </a:solidFill>
              <a:cs typeface="Arial"/>
            </a:endParaRPr>
          </a:p>
          <a:p>
            <a:pPr marL="1156970" lvl="2" indent="-342900"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International Business (in English)​</a:t>
            </a:r>
            <a:endParaRPr kumimoji="0" lang="en-GB" sz="1600" noProof="0" dirty="0">
              <a:solidFill>
                <a:srgbClr val="1E1E1E"/>
              </a:solidFill>
              <a:cs typeface="Arial"/>
            </a:endParaRPr>
          </a:p>
          <a:p>
            <a:pPr marL="1156970" lvl="2" indent="-342900">
              <a:defRPr/>
            </a:pPr>
            <a:r>
              <a:rPr lang="en-GB" sz="1600" noProof="0" dirty="0">
                <a:solidFill>
                  <a:srgbClr val="1E1E1E"/>
                </a:solidFill>
              </a:rPr>
              <a:t>Library and Information Services </a:t>
            </a:r>
            <a:endParaRPr lang="en-GB" sz="1600" noProof="0" dirty="0">
              <a:solidFill>
                <a:srgbClr val="1E1E1E"/>
              </a:solidFill>
              <a:cs typeface="Arial"/>
            </a:endParaRPr>
          </a:p>
          <a:p>
            <a:pPr marL="699770" lvl="1" indent="-342900">
              <a:defRPr/>
            </a:pPr>
            <a:r>
              <a:rPr lang="en-GB" sz="1800" noProof="0" dirty="0">
                <a:solidFill>
                  <a:srgbClr val="1E1E1E"/>
                </a:solidFill>
                <a:cs typeface="Arial"/>
              </a:rPr>
              <a:t>Culture:</a:t>
            </a:r>
          </a:p>
          <a:p>
            <a:pPr marL="1156970" lvl="2" indent="-342900"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Cultural Management:​ Media, Event and Visual Management​</a:t>
            </a:r>
            <a:b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</a:br>
            <a:endParaRPr lang="en-GB" sz="16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Master Degree Programmes​</a:t>
            </a:r>
            <a:endParaRPr lang="en-GB" sz="2000" b="1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699770" lvl="1" indent="-342900">
              <a:defRPr/>
            </a:pPr>
            <a:r>
              <a:rPr lang="en-GB" sz="1800" noProof="0" dirty="0">
                <a:solidFill>
                  <a:srgbClr val="1E1E1E"/>
                </a:solidFill>
              </a:rPr>
              <a:t>Business:</a:t>
            </a:r>
          </a:p>
          <a:p>
            <a:pPr marL="1156970" lvl="2" indent="-342900">
              <a:defRPr/>
            </a:pPr>
            <a:r>
              <a:rPr lang="en-GB" sz="1600" noProof="0" dirty="0">
                <a:solidFill>
                  <a:srgbClr val="1E1E1E"/>
                </a:solidFill>
              </a:rPr>
              <a:t>Business</a:t>
            </a: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 Competence</a:t>
            </a:r>
            <a:endParaRPr lang="en-GB" sz="1600" noProof="0" dirty="0">
              <a:solidFill>
                <a:srgbClr val="1E1E1E"/>
              </a:solidFill>
              <a:cs typeface="Arial" panose="020B0604020202020204"/>
            </a:endParaRPr>
          </a:p>
          <a:p>
            <a:pPr marL="1156970" lvl="2" indent="-342900"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International Business Management​ (in English)​</a:t>
            </a:r>
            <a:endParaRPr lang="en-GB" sz="16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0" indent="0">
              <a:buNone/>
            </a:pP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7739124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23F1DF7-C7CD-BF1E-6CFE-5AD4819B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Food and Hospitality &amp;</a:t>
            </a:r>
            <a:br>
              <a:rPr lang="en-GB" noProof="0" dirty="0"/>
            </a:br>
            <a:r>
              <a:rPr lang="en-GB" noProof="0" dirty="0"/>
              <a:t>Natural Resources​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EF122BB-CF6E-9181-6C70-62AC583AA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516" y="1825624"/>
            <a:ext cx="6703943" cy="4803775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lang="en-GB" sz="2000" b="1" noProof="0" dirty="0">
                <a:solidFill>
                  <a:srgbClr val="1E1E1E"/>
                </a:solidFill>
                <a:cs typeface="Arial"/>
              </a:rPr>
              <a:t>Altogether approx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. 800 students​</a:t>
            </a:r>
            <a:endParaRPr lang="en-GB" sz="2000" b="1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​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Bachelor Degree Programmes​</a:t>
            </a:r>
            <a:endParaRPr lang="en-GB" sz="2000" b="1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699770" lvl="1" indent="-342900">
              <a:defRPr/>
            </a:pPr>
            <a:r>
              <a:rPr lang="en-GB" sz="1800" noProof="0" dirty="0">
                <a:solidFill>
                  <a:srgbClr val="1E1E1E"/>
                </a:solidFill>
              </a:rPr>
              <a:t>Food and Hospitality: </a:t>
            </a:r>
            <a:endParaRPr lang="en-GB" sz="2000" noProof="0" dirty="0">
              <a:solidFill>
                <a:srgbClr val="1E1E1E"/>
              </a:solidFill>
            </a:endParaRPr>
          </a:p>
          <a:p>
            <a:pPr marL="1149350" lvl="2" indent="-342900">
              <a:defRPr/>
            </a:pPr>
            <a:r>
              <a:rPr lang="en-GB" sz="1600" noProof="0" dirty="0">
                <a:solidFill>
                  <a:srgbClr val="1E1E1E"/>
                </a:solidFill>
              </a:rPr>
              <a:t>Hospitality Management (also in English)</a:t>
            </a:r>
            <a:endParaRPr lang="en-GB" sz="16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1149350" lvl="2" indent="-342900"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Food Processing and Biotechnology​ </a:t>
            </a:r>
            <a:br>
              <a:rPr lang="en-GB" sz="16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(Food Technology, Meat and Prepared​ Food Technology)​</a:t>
            </a:r>
            <a:endParaRPr lang="en-GB" sz="1600" noProof="0" dirty="0">
              <a:solidFill>
                <a:srgbClr val="1E1E1E"/>
              </a:solidFill>
              <a:cs typeface="Arial"/>
            </a:endParaRPr>
          </a:p>
          <a:p>
            <a:pPr marL="699770" lvl="1" indent="-342900">
              <a:defRPr/>
            </a:pPr>
            <a:r>
              <a:rPr lang="en-GB" sz="1800" noProof="0" dirty="0"/>
              <a:t>Natural Resources:</a:t>
            </a:r>
            <a:endParaRPr lang="en-GB" sz="1800" noProof="0" dirty="0">
              <a:cs typeface="Arial"/>
            </a:endParaRPr>
          </a:p>
          <a:p>
            <a:pPr marL="1149350" lvl="2" indent="-342900">
              <a:defRPr/>
            </a:pPr>
            <a:r>
              <a:rPr lang="en-GB" sz="1600" noProof="0" dirty="0">
                <a:cs typeface="Arial"/>
              </a:rPr>
              <a:t>Agriculture and Rural Enterprises </a:t>
            </a:r>
            <a:br>
              <a:rPr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</a:br>
            <a:endParaRPr lang="en-GB" sz="20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​Master Programme​</a:t>
            </a:r>
            <a:endParaRPr lang="en-GB" sz="2000" b="1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699770" lvl="1" indent="-342900">
              <a:defRPr/>
            </a:pPr>
            <a:r>
              <a:rPr lang="en-GB" sz="1800" noProof="0" dirty="0">
                <a:solidFill>
                  <a:srgbClr val="1E1E1E"/>
                </a:solidFill>
                <a:cs typeface="Arial"/>
              </a:rPr>
              <a:t>Natural Resources: </a:t>
            </a:r>
            <a:endParaRPr lang="en-GB" sz="1800" noProof="0" dirty="0">
              <a:solidFill>
                <a:srgbClr val="1E1E1E"/>
              </a:solidFill>
            </a:endParaRPr>
          </a:p>
          <a:p>
            <a:pPr marL="1149350" lvl="2" indent="-342900">
              <a:defRPr/>
            </a:pPr>
            <a:r>
              <a:rPr lang="en-GB" sz="1600" noProof="0" dirty="0"/>
              <a:t>Food Chain Development</a:t>
            </a:r>
            <a:br>
              <a:rPr lang="en-GB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</a:rPr>
            </a:br>
            <a:endParaRPr lang="en-GB" sz="20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​Short Programmes: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​</a:t>
            </a:r>
            <a:r>
              <a:rPr lang="en-GB" sz="2000" noProof="0" dirty="0">
                <a:solidFill>
                  <a:srgbClr val="1E1E1E"/>
                </a:solidFill>
                <a:cs typeface="Arial"/>
              </a:rPr>
              <a:t> </a:t>
            </a:r>
            <a:endParaRPr lang="en-GB" sz="20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 pitchFamily="34" charset="0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From Field to Fork​</a:t>
            </a:r>
            <a:endParaRPr lang="en-GB" sz="2800" noProof="0" dirty="0"/>
          </a:p>
        </p:txBody>
      </p:sp>
    </p:spTree>
    <p:extLst>
      <p:ext uri="{BB962C8B-B14F-4D97-AF65-F5344CB8AC3E}">
        <p14:creationId xmlns:p14="http://schemas.microsoft.com/office/powerpoint/2010/main" val="451564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23F1DF7-C7CD-BF1E-6CFE-5AD4819B75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7517" y="365125"/>
            <a:ext cx="6961893" cy="1339674"/>
          </a:xfrm>
        </p:spPr>
        <p:txBody>
          <a:bodyPr/>
          <a:lstStyle/>
          <a:p>
            <a:r>
              <a:rPr lang="en-GB" noProof="0" dirty="0">
                <a:latin typeface="Arial Narrow"/>
              </a:rPr>
              <a:t>Health​ Care and​</a:t>
            </a:r>
            <a:r>
              <a:rPr lang="en-GB" dirty="0">
                <a:latin typeface="Arial Narrow"/>
              </a:rPr>
              <a:t> </a:t>
            </a:r>
            <a:r>
              <a:rPr lang="en-GB" noProof="0" dirty="0">
                <a:latin typeface="Arial Narrow"/>
              </a:rPr>
              <a:t>Social Work​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EF122BB-CF6E-9181-6C70-62AC583AA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516" y="1825624"/>
            <a:ext cx="6966833" cy="488378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 panose="020B0604020202020204" pitchFamily="34" charset="0"/>
              </a:rPr>
              <a:t>​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 panose="020B0604020202020204" pitchFamily="34" charset="0"/>
              </a:rPr>
              <a:t>Approx. 1200 students​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Bachelor Degree Programmes​</a:t>
            </a:r>
            <a:endParaRPr lang="en-GB" sz="2000" b="1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699770" lvl="1" indent="-342900">
              <a:defRPr/>
            </a:pPr>
            <a:r>
              <a:rPr lang="en-GB" sz="1800" noProof="0" dirty="0">
                <a:solidFill>
                  <a:srgbClr val="1E1E1E"/>
                </a:solidFill>
              </a:rPr>
              <a:t>Applied Gerontology</a:t>
            </a:r>
            <a:endParaRPr lang="en-GB" sz="1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Nursing​ (also in English)</a:t>
            </a:r>
            <a:endParaRPr lang="en-GB" sz="1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Public Health Nursing​</a:t>
            </a:r>
            <a:endParaRPr lang="en-GB" sz="1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Physiotherapy​</a:t>
            </a:r>
            <a:endParaRPr lang="en-GB" sz="1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Social Work​</a:t>
            </a:r>
            <a:endParaRPr lang="en-GB" sz="16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​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Master Programmes​</a:t>
            </a:r>
            <a:endParaRPr lang="en-GB" sz="2000" b="1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699770" lvl="1" indent="-342900">
              <a:defRPr/>
            </a:pPr>
            <a:r>
              <a:rPr lang="en-GB" sz="1800" noProof="0" dirty="0">
                <a:solidFill>
                  <a:srgbClr val="1E1E1E"/>
                </a:solidFill>
                <a:cs typeface="Arial"/>
              </a:rPr>
              <a:t>Applied Gerontology</a:t>
            </a:r>
            <a:endParaRPr lang="en-GB" sz="1800" noProof="0" dirty="0">
              <a:solidFill>
                <a:srgbClr val="1E1E1E"/>
              </a:solidFill>
            </a:endParaRPr>
          </a:p>
          <a:p>
            <a:pPr marL="699770" marR="0" lvl="1" indent="-342900" algn="l" defTabSz="91440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Social Work​</a:t>
            </a:r>
            <a:endParaRPr lang="en-GB" sz="1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699770" lvl="1" indent="-342900">
              <a:defRPr/>
            </a:pPr>
            <a:r>
              <a:rPr lang="en-US" sz="1800" dirty="0">
                <a:solidFill>
                  <a:srgbClr val="000000"/>
                </a:solidFill>
                <a:latin typeface="Arial Narrow"/>
              </a:rPr>
              <a:t>Social and/or Health Care Services, Development and Management </a:t>
            </a:r>
            <a:br>
              <a:rPr lang="en-US" sz="1800" dirty="0">
                <a:solidFill>
                  <a:srgbClr val="000000"/>
                </a:solidFill>
                <a:latin typeface="Arial Narrow"/>
              </a:rPr>
            </a:br>
            <a:r>
              <a:rPr lang="en-US" sz="1800" dirty="0">
                <a:solidFill>
                  <a:srgbClr val="000000"/>
                </a:solidFill>
                <a:latin typeface="Arial Narrow"/>
              </a:rPr>
              <a:t>(in English)</a:t>
            </a:r>
            <a:endParaRPr lang="en-GB" sz="1800" dirty="0">
              <a:solidFill>
                <a:srgbClr val="1E1E1E"/>
              </a:solidFill>
              <a:latin typeface="Arial Narrow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Advanced Clinical Practitioner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204994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323F1DF7-C7CD-BF1E-6CFE-5AD4819B75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Technology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EF122BB-CF6E-9181-6C70-62AC583AAC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7516" y="1825624"/>
            <a:ext cx="6978263" cy="4838065"/>
          </a:xfrm>
        </p:spPr>
        <p:txBody>
          <a:bodyPr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 panose="020B0604020202020204" pitchFamily="34" charset="0"/>
              </a:rPr>
              <a:t>Approx. 1 500 students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 panose="020B0604020202020204" pitchFamily="34" charset="0"/>
              </a:rPr>
              <a:t>​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Bachelor Degree Programmes​</a:t>
            </a:r>
            <a:endParaRPr lang="en-GB" sz="2000" b="1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noProof="0" dirty="0">
                <a:solidFill>
                  <a:srgbClr val="1E1E1E"/>
                </a:solidFill>
              </a:rPr>
              <a:t>Agri-food Engineering (in English)</a:t>
            </a:r>
            <a:endParaRPr lang="en-GB" sz="1800" noProof="0" dirty="0">
              <a:solidFill>
                <a:srgbClr val="1E1E1E"/>
              </a:solidFill>
              <a:cs typeface="Arial" panose="020B0604020202020204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Automation Engineering (also in English)​</a:t>
            </a:r>
            <a:endParaRPr lang="en-GB" sz="1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Construction Engineering (Building Construction)​</a:t>
            </a:r>
            <a:endParaRPr lang="en-GB" sz="1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Mechanical Engineering (Automotive and Work Machine Engineering,​ Mechanical and Production)​</a:t>
            </a:r>
            <a:endParaRPr lang="en-GB" sz="1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Information Technology (Data Network ​Technology, Software Engineering,​ Embedded Systems)​</a:t>
            </a:r>
            <a:endParaRPr lang="en-GB" sz="20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24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​</a:t>
            </a:r>
            <a:r>
              <a:rPr kumimoji="0" lang="en-GB" sz="2000" b="1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Master Programmes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  <a:cs typeface="Arial"/>
              </a:rPr>
              <a:t>​</a:t>
            </a:r>
            <a:endParaRPr lang="en-GB" sz="20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Construction Engineering​</a:t>
            </a:r>
            <a:endParaRPr lang="en-GB" sz="1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Technology Competence Management​</a:t>
            </a:r>
            <a:endParaRPr lang="en-GB" sz="1800" b="0" i="0" u="none" strike="noStrike" kern="1200" cap="none" spc="0" normalizeH="0" baseline="0" noProof="0" dirty="0">
              <a:ln>
                <a:noFill/>
              </a:ln>
              <a:solidFill>
                <a:srgbClr val="1E1E1E"/>
              </a:solidFill>
              <a:effectLst/>
              <a:uLnTx/>
              <a:uFillTx/>
              <a:cs typeface="Arial" panose="020B0604020202020204"/>
            </a:endParaRPr>
          </a:p>
          <a:p>
            <a:pPr marL="699770" marR="0" lvl="1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1B7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800" noProof="0" dirty="0">
                <a:solidFill>
                  <a:srgbClr val="1E1E1E"/>
                </a:solidFill>
              </a:rPr>
              <a:t>Au</a:t>
            </a: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srgbClr val="1E1E1E"/>
                </a:solidFill>
                <a:effectLst/>
                <a:uLnTx/>
                <a:uFillTx/>
              </a:rPr>
              <a:t>tomation Engineering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201254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D17A5059-487F-ACA3-2614-AC324D3F1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b="1" noProof="0" dirty="0"/>
              <a:t>SeAMK’s </a:t>
            </a:r>
            <a:r>
              <a:rPr lang="en-GB" sz="4400" noProof="0" dirty="0"/>
              <a:t>p</a:t>
            </a:r>
            <a:r>
              <a:rPr lang="en-GB" sz="4400" b="1" noProof="0" dirty="0"/>
              <a:t>rofile </a:t>
            </a:r>
            <a:r>
              <a:rPr lang="en-GB" sz="4400" noProof="0" dirty="0"/>
              <a:t>a</a:t>
            </a:r>
            <a:r>
              <a:rPr lang="en-GB" sz="4400" b="1" noProof="0" dirty="0"/>
              <a:t>reas in research, development &amp; innovation (RDI) and education</a:t>
            </a:r>
            <a:endParaRPr lang="en-GB" noProof="0" dirty="0"/>
          </a:p>
        </p:txBody>
      </p:sp>
      <p:pic>
        <p:nvPicPr>
          <p:cNvPr id="5" name="Sisällön paikkamerkki 4" descr="SeAMK's profile areas are food safety and techology, intelligent industry, digitalisation in social and health care sector, growth entrepreneurship and business transfers, and circular economy and sustainable development.">
            <a:extLst>
              <a:ext uri="{FF2B5EF4-FFF2-40B4-BE49-F238E27FC236}">
                <a16:creationId xmlns:a16="http://schemas.microsoft.com/office/drawing/2014/main" id="{C4AF80FB-4869-7B6E-D403-F312719565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636" y="1811110"/>
            <a:ext cx="8654727" cy="4790904"/>
          </a:xfrm>
        </p:spPr>
      </p:pic>
    </p:spTree>
    <p:extLst>
      <p:ext uri="{BB962C8B-B14F-4D97-AF65-F5344CB8AC3E}">
        <p14:creationId xmlns:p14="http://schemas.microsoft.com/office/powerpoint/2010/main" val="17791846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01C9F725-CAD0-760B-6769-22742BD75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62476" y="329955"/>
            <a:ext cx="8972677" cy="1325563"/>
          </a:xfrm>
        </p:spPr>
        <p:txBody>
          <a:bodyPr/>
          <a:lstStyle/>
          <a:p>
            <a:r>
              <a:rPr lang="en-GB" noProof="0" dirty="0"/>
              <a:t>SeAMK’s international activities  1/2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02D25914-61A3-EDBD-70FA-F71F105954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2476" y="1825625"/>
            <a:ext cx="8972678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 noProof="0">
                <a:latin typeface="Arial Narrow"/>
              </a:rPr>
              <a:t>About 200 partner universities in </a:t>
            </a:r>
            <a:r>
              <a:rPr lang="en-GB">
                <a:latin typeface="Arial Narrow"/>
              </a:rPr>
              <a:t>about 50</a:t>
            </a:r>
            <a:r>
              <a:rPr lang="en-GB" noProof="0">
                <a:latin typeface="Arial Narrow"/>
              </a:rPr>
              <a:t> countries​.</a:t>
            </a:r>
          </a:p>
          <a:p>
            <a:r>
              <a:rPr lang="en-GB" noProof="0" dirty="0"/>
              <a:t>International strategic networks​.</a:t>
            </a:r>
          </a:p>
          <a:p>
            <a:r>
              <a:rPr lang="en-GB" dirty="0">
                <a:latin typeface="Arial Narrow"/>
              </a:rPr>
              <a:t>Around 15 </a:t>
            </a:r>
            <a:r>
              <a:rPr lang="en-GB" noProof="0" dirty="0">
                <a:latin typeface="Arial Narrow"/>
              </a:rPr>
              <a:t>double degree agreements in the fields of business and technology​.</a:t>
            </a:r>
          </a:p>
          <a:p>
            <a:r>
              <a:rPr lang="en-GB" noProof="0" dirty="0"/>
              <a:t>Five bachelor degree programmes​ (Agri-food Engineering, Automation Engineering, International Business, Nursing, Hospitality Management), and two master degree programmes​ (International Business Management, Social and Health Care Services, Development and Management)​ are completely taught in English​.</a:t>
            </a:r>
          </a:p>
        </p:txBody>
      </p:sp>
    </p:spTree>
    <p:extLst>
      <p:ext uri="{BB962C8B-B14F-4D97-AF65-F5344CB8AC3E}">
        <p14:creationId xmlns:p14="http://schemas.microsoft.com/office/powerpoint/2010/main" val="6197899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Kuva 8" descr="Map of Finland, the world map on the background.">
            <a:extLst>
              <a:ext uri="{FF2B5EF4-FFF2-40B4-BE49-F238E27FC236}">
                <a16:creationId xmlns:a16="http://schemas.microsoft.com/office/drawing/2014/main" id="{484616AC-0A28-076C-3E88-D4106CEBAD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9469" y="0"/>
            <a:ext cx="11893062" cy="6271732"/>
          </a:xfrm>
          <a:prstGeom prst="rect">
            <a:avLst/>
          </a:prstGeom>
        </p:spPr>
      </p:pic>
      <p:sp>
        <p:nvSpPr>
          <p:cNvPr id="10" name="Otsikko 14">
            <a:extLst>
              <a:ext uri="{FF2B5EF4-FFF2-40B4-BE49-F238E27FC236}">
                <a16:creationId xmlns:a16="http://schemas.microsoft.com/office/drawing/2014/main" id="{C454104E-BF55-4634-0791-F4D25E9EA084}"/>
              </a:ext>
            </a:extLst>
          </p:cNvPr>
          <p:cNvSpPr txBox="1">
            <a:spLocks/>
          </p:cNvSpPr>
          <p:nvPr/>
        </p:nvSpPr>
        <p:spPr>
          <a:xfrm>
            <a:off x="738015" y="1838449"/>
            <a:ext cx="9144000" cy="111988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fi-FI" sz="3200" dirty="0"/>
              <a:t>Finland</a:t>
            </a:r>
          </a:p>
        </p:txBody>
      </p:sp>
      <p:sp>
        <p:nvSpPr>
          <p:cNvPr id="3" name="Otsikko 2">
            <a:extLst>
              <a:ext uri="{FF2B5EF4-FFF2-40B4-BE49-F238E27FC236}">
                <a16:creationId xmlns:a16="http://schemas.microsoft.com/office/drawing/2014/main" id="{076F26A6-A7E6-2770-55D4-24EEBB001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015" y="-662781"/>
            <a:ext cx="10515600" cy="457042"/>
          </a:xfrm>
        </p:spPr>
        <p:txBody>
          <a:bodyPr>
            <a:noAutofit/>
          </a:bodyPr>
          <a:lstStyle/>
          <a:p>
            <a:r>
              <a:rPr lang="en-GB" sz="2800" b="0" noProof="0" dirty="0"/>
              <a:t>Finland on a map</a:t>
            </a:r>
          </a:p>
        </p:txBody>
      </p:sp>
    </p:spTree>
    <p:extLst>
      <p:ext uri="{BB962C8B-B14F-4D97-AF65-F5344CB8AC3E}">
        <p14:creationId xmlns:p14="http://schemas.microsoft.com/office/powerpoint/2010/main" val="12742423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F15D6E5E-8E74-9CE3-7861-A55641336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9093" y="347540"/>
            <a:ext cx="8972677" cy="1325563"/>
          </a:xfrm>
        </p:spPr>
        <p:txBody>
          <a:bodyPr/>
          <a:lstStyle/>
          <a:p>
            <a:r>
              <a:rPr lang="en-GB" noProof="0" dirty="0"/>
              <a:t>SeAMK’s international activities  2/2</a:t>
            </a:r>
          </a:p>
        </p:txBody>
      </p:sp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7FE1EDE3-5BEB-C34A-4AC8-FA52CBEC96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9093" y="1958853"/>
            <a:ext cx="9405652" cy="4351338"/>
          </a:xfrm>
        </p:spPr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Half of the students study at one of our international partner universities or conduct​ their</a:t>
            </a:r>
            <a:r>
              <a:rPr lang="en-GB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practical</a:t>
            </a:r>
            <a:r>
              <a:rPr lang="en-GB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training</a:t>
            </a:r>
            <a:r>
              <a:rPr lang="en-GB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abroad.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Exchange programmes in English (30</a:t>
            </a:r>
            <a:r>
              <a:rPr lang="en-GB" sz="1800" noProof="0" dirty="0">
                <a:effectLst/>
                <a:latin typeface="Calibri" panose="020F0502020204030204" pitchFamily="34" charset="0"/>
              </a:rPr>
              <a:t>–</a:t>
            </a: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60ECTS) and intensive courses for international and Finnish students.</a:t>
            </a:r>
            <a:endParaRPr lang="en-GB" kern="100" noProof="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Each year around 40% of the staff has a​ mobility period abroad.</a:t>
            </a:r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977114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>
            <a:extLst>
              <a:ext uri="{FF2B5EF4-FFF2-40B4-BE49-F238E27FC236}">
                <a16:creationId xmlns:a16="http://schemas.microsoft.com/office/drawing/2014/main" id="{60E6B6C2-0925-5962-171A-A9ECB867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noProof="0" dirty="0"/>
              <a:t>Exchange programmes  2/2</a:t>
            </a:r>
            <a:br>
              <a:rPr lang="en-GB" noProof="0" dirty="0"/>
            </a:br>
            <a:r>
              <a:rPr lang="en-GB" sz="3200" noProof="0" dirty="0">
                <a:solidFill>
                  <a:srgbClr val="542583"/>
                </a:solidFill>
              </a:rPr>
              <a:t>For the students of the partner institutions of SeAMK</a:t>
            </a:r>
            <a:endParaRPr lang="en-GB" noProof="0" dirty="0">
              <a:solidFill>
                <a:srgbClr val="542583"/>
              </a:solidFill>
            </a:endParaRPr>
          </a:p>
        </p:txBody>
      </p:sp>
      <p:sp>
        <p:nvSpPr>
          <p:cNvPr id="3" name="Tekstiruutu 2">
            <a:extLst>
              <a:ext uri="{FF2B5EF4-FFF2-40B4-BE49-F238E27FC236}">
                <a16:creationId xmlns:a16="http://schemas.microsoft.com/office/drawing/2014/main" id="{53022226-48AB-B58B-8EC9-D9CCF74D8643}"/>
              </a:ext>
            </a:extLst>
          </p:cNvPr>
          <p:cNvSpPr txBox="1"/>
          <p:nvPr/>
        </p:nvSpPr>
        <p:spPr>
          <a:xfrm>
            <a:off x="838200" y="1690688"/>
            <a:ext cx="995553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Arial Narrow" panose="020B0606020202030204" pitchFamily="34" charset="0"/>
              </a:rPr>
              <a:t>Technology​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Arial Narrow" panose="020B0606020202030204" pitchFamily="34" charset="0"/>
              </a:rPr>
              <a:t>Professional Studies in Automation Engineering,​ Construction Engineering, Information Technology and Mechanical​ Engineering at School of Technology (30 to 60 ECTS credits available)</a:t>
            </a: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883675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tsikko 3">
            <a:extLst>
              <a:ext uri="{FF2B5EF4-FFF2-40B4-BE49-F238E27FC236}">
                <a16:creationId xmlns:a16="http://schemas.microsoft.com/office/drawing/2014/main" id="{0F917D9F-9C3B-C96A-AAFE-19D01A62D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noProof="0" dirty="0"/>
              <a:t>Student activities</a:t>
            </a:r>
          </a:p>
        </p:txBody>
      </p:sp>
      <p:sp>
        <p:nvSpPr>
          <p:cNvPr id="5" name="Sisällön paikkamerkki 4">
            <a:extLst>
              <a:ext uri="{FF2B5EF4-FFF2-40B4-BE49-F238E27FC236}">
                <a16:creationId xmlns:a16="http://schemas.microsoft.com/office/drawing/2014/main" id="{B997329A-2EC5-96F9-4DD0-7546B2E63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sz="2800" noProof="0" dirty="0"/>
              <a:t>Tutoring system</a:t>
            </a:r>
          </a:p>
          <a:p>
            <a:endParaRPr lang="en-GB" sz="2800" noProof="0" dirty="0"/>
          </a:p>
          <a:p>
            <a:r>
              <a:rPr lang="en-GB" sz="2800" noProof="0" dirty="0"/>
              <a:t>Extracurricular activities</a:t>
            </a:r>
          </a:p>
        </p:txBody>
      </p:sp>
      <p:sp>
        <p:nvSpPr>
          <p:cNvPr id="6" name="Sisällön paikkamerkki 5">
            <a:extLst>
              <a:ext uri="{FF2B5EF4-FFF2-40B4-BE49-F238E27FC236}">
                <a16:creationId xmlns:a16="http://schemas.microsoft.com/office/drawing/2014/main" id="{5DE91ECF-B6EC-170F-805F-9CC99CCC668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307657" y="3893575"/>
            <a:ext cx="6993798" cy="1850922"/>
          </a:xfrm>
        </p:spPr>
        <p:txBody>
          <a:bodyPr>
            <a:normAutofit lnSpcReduction="10000"/>
          </a:bodyPr>
          <a:lstStyle/>
          <a:p>
            <a:r>
              <a:rPr lang="en-GB" sz="2800" noProof="0" dirty="0"/>
              <a:t>SAMO sports</a:t>
            </a:r>
          </a:p>
          <a:p>
            <a:endParaRPr lang="en-GB" sz="2800" noProof="0" dirty="0"/>
          </a:p>
          <a:p>
            <a:r>
              <a:rPr lang="en-GB" sz="2800" noProof="0" dirty="0"/>
              <a:t>Student union SAMO and other student associations</a:t>
            </a:r>
          </a:p>
        </p:txBody>
      </p:sp>
    </p:spTree>
    <p:extLst>
      <p:ext uri="{BB962C8B-B14F-4D97-AF65-F5344CB8AC3E}">
        <p14:creationId xmlns:p14="http://schemas.microsoft.com/office/powerpoint/2010/main" val="4160786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9000"/>
    </mc:Choice>
    <mc:Fallback xmlns="">
      <p:transition spd="slow" advTm="179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tsikko 2">
            <a:extLst>
              <a:ext uri="{FF2B5EF4-FFF2-40B4-BE49-F238E27FC236}">
                <a16:creationId xmlns:a16="http://schemas.microsoft.com/office/drawing/2014/main" id="{F08728BD-3C2C-D2EB-D4E4-9890D2DAB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857771"/>
            <a:ext cx="10515600" cy="640057"/>
          </a:xfrm>
        </p:spPr>
        <p:txBody>
          <a:bodyPr>
            <a:normAutofit/>
          </a:bodyPr>
          <a:lstStyle/>
          <a:p>
            <a:r>
              <a:rPr lang="en-GB" sz="2800" noProof="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9335246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uva 10">
            <a:extLst>
              <a:ext uri="{FF2B5EF4-FFF2-40B4-BE49-F238E27FC236}">
                <a16:creationId xmlns:a16="http://schemas.microsoft.com/office/drawing/2014/main" id="{0C8C1F44-E486-37FA-58F7-EB925870C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9A067155-5F95-F51D-31E9-B0C2D5F90C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57929"/>
            <a:ext cx="10515600" cy="1325563"/>
          </a:xfrm>
        </p:spPr>
        <p:txBody>
          <a:bodyPr/>
          <a:lstStyle/>
          <a:p>
            <a:pPr algn="ctr"/>
            <a:r>
              <a:rPr lang="en-GB" noProof="0" dirty="0"/>
              <a:t>Facts about Finland</a:t>
            </a:r>
          </a:p>
        </p:txBody>
      </p:sp>
      <p:sp>
        <p:nvSpPr>
          <p:cNvPr id="4" name="Sisällön paikkamerkki 2">
            <a:extLst>
              <a:ext uri="{FF2B5EF4-FFF2-40B4-BE49-F238E27FC236}">
                <a16:creationId xmlns:a16="http://schemas.microsoft.com/office/drawing/2014/main" id="{72805BAB-3CD5-1DF7-4512-7A9FFEEF6297}"/>
              </a:ext>
            </a:extLst>
          </p:cNvPr>
          <p:cNvSpPr txBox="1">
            <a:spLocks/>
          </p:cNvSpPr>
          <p:nvPr/>
        </p:nvSpPr>
        <p:spPr>
          <a:xfrm>
            <a:off x="1167493" y="4250547"/>
            <a:ext cx="3927021" cy="26070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/>
            <a:r>
              <a:rPr lang="fi-FI" sz="2000" dirty="0" err="1">
                <a:cs typeface="Arial"/>
              </a:rPr>
              <a:t>Population</a:t>
            </a:r>
            <a:r>
              <a:rPr lang="fi-FI" sz="2000" dirty="0">
                <a:cs typeface="Arial"/>
              </a:rPr>
              <a:t> 5.5 </a:t>
            </a:r>
            <a:r>
              <a:rPr lang="fi-FI" sz="2000" dirty="0" err="1">
                <a:cs typeface="Arial"/>
              </a:rPr>
              <a:t>million</a:t>
            </a:r>
            <a:endParaRPr lang="fi-FI" sz="2000" dirty="0">
              <a:cs typeface="Arial"/>
            </a:endParaRPr>
          </a:p>
          <a:p>
            <a:pPr marL="457200" indent="-457200"/>
            <a:r>
              <a:rPr lang="fi-FI" sz="2000" dirty="0">
                <a:cs typeface="Arial"/>
              </a:rPr>
              <a:t>18 </a:t>
            </a:r>
            <a:r>
              <a:rPr lang="fi-FI" sz="2000" dirty="0" err="1">
                <a:cs typeface="Arial"/>
              </a:rPr>
              <a:t>inhabitants</a:t>
            </a:r>
            <a:r>
              <a:rPr lang="fi-FI" sz="2000" dirty="0">
                <a:cs typeface="Arial"/>
              </a:rPr>
              <a:t> / 2 km²  </a:t>
            </a:r>
          </a:p>
          <a:p>
            <a:pPr marL="457200" indent="-457200"/>
            <a:r>
              <a:rPr lang="fi-FI" sz="2000" dirty="0">
                <a:cs typeface="Arial"/>
              </a:rPr>
              <a:t>7th </a:t>
            </a:r>
            <a:r>
              <a:rPr lang="fi-FI" sz="2000" dirty="0" err="1">
                <a:cs typeface="Arial"/>
              </a:rPr>
              <a:t>largest</a:t>
            </a:r>
            <a:r>
              <a:rPr lang="fi-FI" sz="2000" dirty="0">
                <a:cs typeface="Arial"/>
              </a:rPr>
              <a:t> country in Europe</a:t>
            </a:r>
            <a:r>
              <a:rPr lang="en-US" sz="2000" dirty="0">
                <a:cs typeface="Arial"/>
              </a:rPr>
              <a:t>​</a:t>
            </a:r>
          </a:p>
          <a:p>
            <a:pPr marL="457200" indent="-457200"/>
            <a:r>
              <a:rPr lang="fi-FI" sz="2000" dirty="0">
                <a:cs typeface="Arial"/>
              </a:rPr>
              <a:t>187 888 </a:t>
            </a:r>
            <a:r>
              <a:rPr lang="fi-FI" sz="2000" dirty="0" err="1">
                <a:cs typeface="Arial"/>
              </a:rPr>
              <a:t>lakes</a:t>
            </a:r>
            <a:r>
              <a:rPr lang="fi-FI" sz="2000" dirty="0">
                <a:cs typeface="Arial"/>
              </a:rPr>
              <a:t>  </a:t>
            </a:r>
          </a:p>
          <a:p>
            <a:pPr marL="457200" indent="-457200"/>
            <a:r>
              <a:rPr lang="fi-FI" sz="2000" dirty="0" err="1">
                <a:cs typeface="Arial"/>
              </a:rPr>
              <a:t>Official</a:t>
            </a:r>
            <a:r>
              <a:rPr lang="fi-FI" sz="2000" dirty="0">
                <a:cs typeface="Arial"/>
              </a:rPr>
              <a:t> </a:t>
            </a:r>
            <a:r>
              <a:rPr lang="fi-FI" sz="2000" dirty="0" err="1">
                <a:cs typeface="Arial"/>
              </a:rPr>
              <a:t>languages</a:t>
            </a:r>
            <a:r>
              <a:rPr lang="fi-FI" sz="2000" dirty="0">
                <a:cs typeface="Arial"/>
              </a:rPr>
              <a:t>: </a:t>
            </a:r>
            <a:r>
              <a:rPr lang="fi-FI" sz="2000" dirty="0" err="1">
                <a:cs typeface="Arial"/>
              </a:rPr>
              <a:t>Finnish</a:t>
            </a:r>
            <a:r>
              <a:rPr lang="fi-FI" sz="2000" dirty="0">
                <a:cs typeface="Arial"/>
              </a:rPr>
              <a:t> (88.9%) and </a:t>
            </a:r>
            <a:r>
              <a:rPr lang="fi-FI" sz="2000" dirty="0" err="1">
                <a:cs typeface="Arial"/>
              </a:rPr>
              <a:t>Swedish</a:t>
            </a:r>
            <a:r>
              <a:rPr lang="fi-FI" sz="2000" dirty="0">
                <a:cs typeface="Arial"/>
              </a:rPr>
              <a:t> (5,3%)</a:t>
            </a:r>
          </a:p>
          <a:p>
            <a:endParaRPr lang="fi-FI" dirty="0"/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1CBC2879-7EBE-AFA1-2AE0-D9680ED96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8193" y="4250547"/>
            <a:ext cx="4585607" cy="2086625"/>
          </a:xfrm>
        </p:spPr>
        <p:txBody>
          <a:bodyPr/>
          <a:lstStyle/>
          <a:p>
            <a:pPr marL="342900" indent="-342900"/>
            <a:r>
              <a:rPr lang="en-GB" sz="2000" noProof="0" dirty="0">
                <a:cs typeface="Arial"/>
              </a:rPr>
              <a:t>​Independent republic since December 6th, 1917 ​</a:t>
            </a:r>
          </a:p>
          <a:p>
            <a:pPr marL="342900" indent="-342900"/>
            <a:r>
              <a:rPr lang="en-GB" sz="2000" noProof="0" dirty="0">
                <a:cs typeface="Arial"/>
              </a:rPr>
              <a:t>Member of the European Union (EU) since 1995​</a:t>
            </a:r>
          </a:p>
          <a:p>
            <a:pPr marL="342900" indent="-342900"/>
            <a:r>
              <a:rPr lang="en-GB" sz="2000" noProof="0" dirty="0">
                <a:cs typeface="Arial"/>
              </a:rPr>
              <a:t>Member of the North Atlantic Treat Organization (NATO) since 2023 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389465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7C9029B7-4293-9E93-D886-694518918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DE7144FD-5498-3E9A-1E6C-4F862AC6E3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753" y="211932"/>
            <a:ext cx="10515600" cy="1325563"/>
          </a:xfrm>
        </p:spPr>
        <p:txBody>
          <a:bodyPr/>
          <a:lstStyle/>
          <a:p>
            <a:r>
              <a:rPr lang="en-GB" noProof="0" dirty="0"/>
              <a:t>South Ostrobothnia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4A75A6CA-C5DD-243E-C400-3C861A356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752" y="1690688"/>
            <a:ext cx="6294121" cy="4351338"/>
          </a:xfrm>
        </p:spPr>
        <p:txBody>
          <a:bodyPr/>
          <a:lstStyle/>
          <a:p>
            <a:r>
              <a:rPr lang="en-GB" noProof="0" dirty="0"/>
              <a:t>The Region of South Ostrobothnia is​ located in the Western Finland.</a:t>
            </a:r>
          </a:p>
          <a:p>
            <a:endParaRPr lang="en-GB" noProof="0" dirty="0"/>
          </a:p>
          <a:p>
            <a:r>
              <a:rPr lang="en-GB" noProof="0" dirty="0"/>
              <a:t>Population: 190 000 ​</a:t>
            </a:r>
          </a:p>
          <a:p>
            <a:r>
              <a:rPr lang="en-GB" noProof="0" dirty="0"/>
              <a:t>Land area: 13 400km²​</a:t>
            </a:r>
          </a:p>
          <a:p>
            <a:r>
              <a:rPr lang="en-GB" noProof="0" dirty="0"/>
              <a:t>Distance between Seinäjoki and Helsinki:</a:t>
            </a:r>
          </a:p>
          <a:p>
            <a:pPr lvl="1"/>
            <a:r>
              <a:rPr lang="en-GB" noProof="0" dirty="0"/>
              <a:t>357 km; by train 2 h 35 min, by car 4 hours</a:t>
            </a:r>
          </a:p>
          <a:p>
            <a:endParaRPr lang="en-GB" noProof="0" dirty="0"/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833960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Picture collage of different kind of leisure-time activities.">
            <a:extLst>
              <a:ext uri="{FF2B5EF4-FFF2-40B4-BE49-F238E27FC236}">
                <a16:creationId xmlns:a16="http://schemas.microsoft.com/office/drawing/2014/main" id="{EE1C2CAE-0754-D190-B9D9-78CD45B87B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40375" y="0"/>
            <a:ext cx="4951625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94BCC022-E4B9-670D-2ABB-BF7DF0232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3251" y="352062"/>
            <a:ext cx="6265985" cy="1325563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City of Seinäjoki</a:t>
            </a:r>
            <a:br>
              <a:rPr lang="en-GB" noProof="0" dirty="0"/>
            </a:br>
            <a:r>
              <a:rPr lang="en-GB" sz="3100" noProof="0" dirty="0">
                <a:solidFill>
                  <a:srgbClr val="542583"/>
                </a:solidFill>
              </a:rPr>
              <a:t>The heart of South </a:t>
            </a:r>
            <a:r>
              <a:rPr lang="en-GB" sz="3100" noProof="0" dirty="0" err="1">
                <a:solidFill>
                  <a:srgbClr val="542583"/>
                </a:solidFill>
              </a:rPr>
              <a:t>Ostrobothnian</a:t>
            </a:r>
            <a:r>
              <a:rPr lang="en-GB" sz="3100" noProof="0" dirty="0">
                <a:solidFill>
                  <a:srgbClr val="542583"/>
                </a:solidFill>
              </a:rPr>
              <a:t> region</a:t>
            </a:r>
            <a:endParaRPr lang="en-GB" noProof="0" dirty="0">
              <a:solidFill>
                <a:srgbClr val="542583"/>
              </a:solidFill>
            </a:endParaRPr>
          </a:p>
        </p:txBody>
      </p:sp>
      <p:sp>
        <p:nvSpPr>
          <p:cNvPr id="8" name="Sisällön paikkamerkki 7">
            <a:extLst>
              <a:ext uri="{FF2B5EF4-FFF2-40B4-BE49-F238E27FC236}">
                <a16:creationId xmlns:a16="http://schemas.microsoft.com/office/drawing/2014/main" id="{E37BDE1A-7BB5-5513-2256-43F2F55CD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3251" y="1935707"/>
            <a:ext cx="6670934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+66 000 inhabitants​.</a:t>
            </a:r>
            <a:b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endParaRPr lang="en-GB" sz="2600" kern="100" noProof="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Rapidly growing city area​.</a:t>
            </a:r>
            <a:b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 region is well-known​ for its cultural and​ entrepreneurial atmosphere​.</a:t>
            </a:r>
            <a:b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6th largest market region​ in Finland​.</a:t>
            </a:r>
            <a:b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6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One of the most rapidly​ growing urban areas in Finland.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1474764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B68EDDEF-E5EA-8D75-18DF-138F6823CD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2196" y="0"/>
            <a:ext cx="7379804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E373B05C-A409-C514-5F85-5B9023064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691" y="325936"/>
            <a:ext cx="3733800" cy="1325563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Key lines of business in Seinäjoki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E5C7FDDC-3214-BCD9-CBD0-53CB44E5D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986" y="2230573"/>
            <a:ext cx="4187734" cy="3953057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Food processing and technology</a:t>
            </a:r>
            <a:endParaRPr lang="en-GB" kern="100" noProof="0" dirty="0"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​ICT technology​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Retail and services​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​Metal technology​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Wood technology</a:t>
            </a:r>
          </a:p>
        </p:txBody>
      </p:sp>
    </p:spTree>
    <p:extLst>
      <p:ext uri="{BB962C8B-B14F-4D97-AF65-F5344CB8AC3E}">
        <p14:creationId xmlns:p14="http://schemas.microsoft.com/office/powerpoint/2010/main" val="3450409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>
            <a:extLst>
              <a:ext uri="{FF2B5EF4-FFF2-40B4-BE49-F238E27FC236}">
                <a16:creationId xmlns:a16="http://schemas.microsoft.com/office/drawing/2014/main" id="{F057D0A8-DD35-9578-C9AF-402A1231A0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35104" y="0"/>
            <a:ext cx="7156896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05E11ADC-6031-6B3E-48DE-EA5AA326E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811" y="1148896"/>
            <a:ext cx="4452258" cy="1325563"/>
          </a:xfrm>
        </p:spPr>
        <p:txBody>
          <a:bodyPr/>
          <a:lstStyle/>
          <a:p>
            <a:r>
              <a:rPr lang="en-GB" noProof="0" dirty="0"/>
              <a:t>Alvar Aalto Centre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C692386B-F6BB-7055-9833-CCE4834E3A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811" y="2878636"/>
            <a:ext cx="3955869" cy="3221718"/>
          </a:xfrm>
        </p:spPr>
        <p:txBody>
          <a:bodyPr/>
          <a:lstStyle/>
          <a:p>
            <a:r>
              <a:rPr lang="en-GB" noProof="0" dirty="0"/>
              <a:t>The administrative and </a:t>
            </a:r>
            <a:br>
              <a:rPr lang="en-GB" noProof="0" dirty="0"/>
            </a:br>
            <a:r>
              <a:rPr lang="en-GB" noProof="0" dirty="0"/>
              <a:t>cultural​ centre of </a:t>
            </a:r>
            <a:br>
              <a:rPr lang="en-GB" noProof="0" dirty="0"/>
            </a:br>
            <a:r>
              <a:rPr lang="en-GB" noProof="0" dirty="0"/>
              <a:t>Seinäjoki is one of the </a:t>
            </a:r>
            <a:br>
              <a:rPr lang="en-GB" noProof="0" dirty="0"/>
            </a:br>
            <a:r>
              <a:rPr lang="en-GB" noProof="0" dirty="0"/>
              <a:t>most​ important creations </a:t>
            </a:r>
            <a:br>
              <a:rPr lang="en-GB" noProof="0" dirty="0"/>
            </a:br>
            <a:r>
              <a:rPr lang="en-GB" noProof="0" dirty="0"/>
              <a:t>of the famous Finnish </a:t>
            </a:r>
            <a:br>
              <a:rPr lang="en-GB" noProof="0" dirty="0"/>
            </a:br>
            <a:r>
              <a:rPr lang="en-GB" noProof="0" dirty="0"/>
              <a:t>architect Alvar Aalto.</a:t>
            </a: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649562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uva 3" descr="People on a concert.">
            <a:extLst>
              <a:ext uri="{FF2B5EF4-FFF2-40B4-BE49-F238E27FC236}">
                <a16:creationId xmlns:a16="http://schemas.microsoft.com/office/drawing/2014/main" id="{8288C59E-562A-7EDA-B510-F2A25B08A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6924" y="12833"/>
            <a:ext cx="7435076" cy="6858000"/>
          </a:xfrm>
          <a:prstGeom prst="rect">
            <a:avLst/>
          </a:prstGeom>
        </p:spPr>
      </p:pic>
      <p:sp>
        <p:nvSpPr>
          <p:cNvPr id="2" name="Otsikko 1">
            <a:extLst>
              <a:ext uri="{FF2B5EF4-FFF2-40B4-BE49-F238E27FC236}">
                <a16:creationId xmlns:a16="http://schemas.microsoft.com/office/drawing/2014/main" id="{5EFDB931-3F34-0D34-F7E4-19F4C289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125" y="365125"/>
            <a:ext cx="3918724" cy="1325563"/>
          </a:xfrm>
        </p:spPr>
        <p:txBody>
          <a:bodyPr>
            <a:normAutofit fontScale="90000"/>
          </a:bodyPr>
          <a:lstStyle/>
          <a:p>
            <a:r>
              <a:rPr lang="en-GB" noProof="0" dirty="0"/>
              <a:t>The full spectrum of culture</a:t>
            </a:r>
          </a:p>
        </p:txBody>
      </p:sp>
      <p:sp>
        <p:nvSpPr>
          <p:cNvPr id="3" name="Sisällön paikkamerkki 2">
            <a:extLst>
              <a:ext uri="{FF2B5EF4-FFF2-40B4-BE49-F238E27FC236}">
                <a16:creationId xmlns:a16="http://schemas.microsoft.com/office/drawing/2014/main" id="{FAA90695-809E-58A3-8FE4-F137D27E2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7125" y="1812562"/>
            <a:ext cx="4151812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noProof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Provinssi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is one of the biggest</a:t>
            </a:r>
            <a:b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rock festivals in Northern Europe.​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noProof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Vauhtiajot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 – a famous race &amp; rock event​.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Seinäjoki is a popular trade fair, </a:t>
            </a:r>
            <a:b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conference​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and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congress city.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Seinäjoki Tango Festival (“</a:t>
            </a:r>
            <a:r>
              <a:rPr lang="en-GB" sz="2400" kern="100" noProof="0" dirty="0" err="1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Tangomarkkinat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”)​</a:t>
            </a:r>
            <a:b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</a:b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is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one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of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the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biggest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events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in Finland with​ more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than 100.000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Aptos" panose="020B0004020202020204" pitchFamily="34" charset="0"/>
              </a:rPr>
              <a:t> </a:t>
            </a:r>
            <a:r>
              <a:rPr lang="en-GB" sz="2400" kern="100" noProof="0" dirty="0"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visitors​.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2400" kern="100" noProof="0" dirty="0">
              <a:effectLst/>
              <a:ea typeface="Aptos" panose="020B0004020202020204" pitchFamily="34" charset="0"/>
              <a:cs typeface="Times New Roman" panose="02020603050405020304" pitchFamily="18" charset="0"/>
            </a:endParaRPr>
          </a:p>
          <a:p>
            <a:endParaRPr lang="en-GB" noProof="0" dirty="0"/>
          </a:p>
        </p:txBody>
      </p:sp>
    </p:spTree>
    <p:extLst>
      <p:ext uri="{BB962C8B-B14F-4D97-AF65-F5344CB8AC3E}">
        <p14:creationId xmlns:p14="http://schemas.microsoft.com/office/powerpoint/2010/main" val="41938655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tsikko 5">
            <a:extLst>
              <a:ext uri="{FF2B5EF4-FFF2-40B4-BE49-F238E27FC236}">
                <a16:creationId xmlns:a16="http://schemas.microsoft.com/office/drawing/2014/main" id="{1B69E4F3-EA17-4240-61DB-31CBF3F226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8380" y="2557448"/>
            <a:ext cx="3405650" cy="1325563"/>
          </a:xfrm>
        </p:spPr>
        <p:txBody>
          <a:bodyPr>
            <a:noAutofit/>
          </a:bodyPr>
          <a:lstStyle/>
          <a:p>
            <a:r>
              <a:rPr lang="en-GB" sz="4400" noProof="0" dirty="0"/>
              <a:t>Education system in Finland</a:t>
            </a:r>
          </a:p>
        </p:txBody>
      </p:sp>
      <p:sp>
        <p:nvSpPr>
          <p:cNvPr id="8" name="Tekstiruutu 7">
            <a:extLst>
              <a:ext uri="{FF2B5EF4-FFF2-40B4-BE49-F238E27FC236}">
                <a16:creationId xmlns:a16="http://schemas.microsoft.com/office/drawing/2014/main" id="{F07A58A8-8602-6511-81FD-C0104AB64B05}"/>
              </a:ext>
            </a:extLst>
          </p:cNvPr>
          <p:cNvSpPr txBox="1"/>
          <p:nvPr/>
        </p:nvSpPr>
        <p:spPr>
          <a:xfrm>
            <a:off x="5408910" y="886607"/>
            <a:ext cx="2650210" cy="6155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Doctor</a:t>
            </a:r>
            <a:r>
              <a:rPr kumimoji="0" lang="fi-FI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Licentiate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4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9" name="Tekstiruutu 8">
            <a:extLst>
              <a:ext uri="{FF2B5EF4-FFF2-40B4-BE49-F238E27FC236}">
                <a16:creationId xmlns:a16="http://schemas.microsoft.com/office/drawing/2014/main" id="{B1346100-1612-D588-8B42-45669404657E}"/>
              </a:ext>
            </a:extLst>
          </p:cNvPr>
          <p:cNvSpPr txBox="1"/>
          <p:nvPr/>
        </p:nvSpPr>
        <p:spPr>
          <a:xfrm>
            <a:off x="5408910" y="1875916"/>
            <a:ext cx="26502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Master’s</a:t>
            </a: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Degree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20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0" name="Tekstiruutu 9">
            <a:extLst>
              <a:ext uri="{FF2B5EF4-FFF2-40B4-BE49-F238E27FC236}">
                <a16:creationId xmlns:a16="http://schemas.microsoft.com/office/drawing/2014/main" id="{66409568-7098-B590-942C-58DFB70B82BE}"/>
              </a:ext>
            </a:extLst>
          </p:cNvPr>
          <p:cNvSpPr txBox="1"/>
          <p:nvPr/>
        </p:nvSpPr>
        <p:spPr>
          <a:xfrm>
            <a:off x="5188066" y="1829951"/>
            <a:ext cx="92989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4</a:t>
            </a:r>
          </a:p>
        </p:txBody>
      </p:sp>
      <p:sp>
        <p:nvSpPr>
          <p:cNvPr id="11" name="Tekstiruutu 10">
            <a:extLst>
              <a:ext uri="{FF2B5EF4-FFF2-40B4-BE49-F238E27FC236}">
                <a16:creationId xmlns:a16="http://schemas.microsoft.com/office/drawing/2014/main" id="{A3753F20-F58B-A6F1-60FC-6D3F4B0D9D60}"/>
              </a:ext>
            </a:extLst>
          </p:cNvPr>
          <p:cNvSpPr txBox="1"/>
          <p:nvPr/>
        </p:nvSpPr>
        <p:spPr>
          <a:xfrm>
            <a:off x="5408910" y="2557448"/>
            <a:ext cx="265021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Bachelor’s</a:t>
            </a: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Degree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Universities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20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2" name="Tekstiruutu 11">
            <a:extLst>
              <a:ext uri="{FF2B5EF4-FFF2-40B4-BE49-F238E27FC236}">
                <a16:creationId xmlns:a16="http://schemas.microsoft.com/office/drawing/2014/main" id="{B15EF2E3-6006-0CCE-BF9F-1E8AD1EDAC6A}"/>
              </a:ext>
            </a:extLst>
          </p:cNvPr>
          <p:cNvSpPr txBox="1"/>
          <p:nvPr/>
        </p:nvSpPr>
        <p:spPr>
          <a:xfrm>
            <a:off x="5164816" y="2351322"/>
            <a:ext cx="92989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16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13" name="Tekstiruutu 12">
            <a:extLst>
              <a:ext uri="{FF2B5EF4-FFF2-40B4-BE49-F238E27FC236}">
                <a16:creationId xmlns:a16="http://schemas.microsoft.com/office/drawing/2014/main" id="{86963DA8-3E0A-44DC-8F73-B0A5B7480B2C}"/>
              </a:ext>
            </a:extLst>
          </p:cNvPr>
          <p:cNvSpPr txBox="1"/>
          <p:nvPr/>
        </p:nvSpPr>
        <p:spPr>
          <a:xfrm>
            <a:off x="5408910" y="3690795"/>
            <a:ext cx="2650210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Upper </a:t>
            </a: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Secondary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School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20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4" name="Tekstiruutu 13">
            <a:extLst>
              <a:ext uri="{FF2B5EF4-FFF2-40B4-BE49-F238E27FC236}">
                <a16:creationId xmlns:a16="http://schemas.microsoft.com/office/drawing/2014/main" id="{A43953F0-F502-3AE5-1819-622569510341}"/>
              </a:ext>
            </a:extLst>
          </p:cNvPr>
          <p:cNvSpPr txBox="1"/>
          <p:nvPr/>
        </p:nvSpPr>
        <p:spPr>
          <a:xfrm>
            <a:off x="5190644" y="3599375"/>
            <a:ext cx="9298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15" name="Tekstiruutu 14">
            <a:extLst>
              <a:ext uri="{FF2B5EF4-FFF2-40B4-BE49-F238E27FC236}">
                <a16:creationId xmlns:a16="http://schemas.microsoft.com/office/drawing/2014/main" id="{993408B2-09AE-5B50-0B4E-A585C6BFA9A2}"/>
              </a:ext>
            </a:extLst>
          </p:cNvPr>
          <p:cNvSpPr txBox="1"/>
          <p:nvPr/>
        </p:nvSpPr>
        <p:spPr>
          <a:xfrm>
            <a:off x="8721673" y="1531981"/>
            <a:ext cx="3179734" cy="938719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UAS </a:t>
            </a: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Master’s</a:t>
            </a: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Degree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algn="ctr">
              <a:defRPr/>
            </a:pPr>
            <a:r>
              <a:rPr kumimoji="0" lang="fi-FI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(</a:t>
            </a:r>
            <a:r>
              <a:rPr lang="fi-FI" sz="1500" dirty="0">
                <a:latin typeface="Arial Narrow" panose="020B0606020202030204" pitchFamily="34" charset="0"/>
              </a:rPr>
              <a:t>2 </a:t>
            </a:r>
            <a:r>
              <a:rPr kumimoji="0" lang="fi-FI" sz="1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year</a:t>
            </a:r>
            <a:r>
              <a:rPr kumimoji="0" lang="fi-FI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fi-FI" sz="1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work</a:t>
            </a:r>
            <a:r>
              <a:rPr kumimoji="0" lang="fi-FI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fi-FI" sz="1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experience</a:t>
            </a:r>
            <a:r>
              <a:rPr kumimoji="0" lang="fi-FI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fi-FI" sz="1500" b="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needed</a:t>
            </a:r>
            <a:r>
              <a:rPr kumimoji="0" lang="fi-FI" sz="1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)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20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6" name="Tekstiruutu 15">
            <a:extLst>
              <a:ext uri="{FF2B5EF4-FFF2-40B4-BE49-F238E27FC236}">
                <a16:creationId xmlns:a16="http://schemas.microsoft.com/office/drawing/2014/main" id="{0F0F1750-3934-70B2-8214-AD6389272635}"/>
              </a:ext>
            </a:extLst>
          </p:cNvPr>
          <p:cNvSpPr txBox="1"/>
          <p:nvPr/>
        </p:nvSpPr>
        <p:spPr>
          <a:xfrm>
            <a:off x="8637730" y="1648704"/>
            <a:ext cx="929898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6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5</a:t>
            </a:r>
          </a:p>
        </p:txBody>
      </p:sp>
      <p:sp>
        <p:nvSpPr>
          <p:cNvPr id="17" name="Tekstiruutu 16">
            <a:extLst>
              <a:ext uri="{FF2B5EF4-FFF2-40B4-BE49-F238E27FC236}">
                <a16:creationId xmlns:a16="http://schemas.microsoft.com/office/drawing/2014/main" id="{1239AB73-C8C5-1E82-D292-C231B6E718F5}"/>
              </a:ext>
            </a:extLst>
          </p:cNvPr>
          <p:cNvSpPr txBox="1"/>
          <p:nvPr/>
        </p:nvSpPr>
        <p:spPr>
          <a:xfrm>
            <a:off x="8582189" y="2364590"/>
            <a:ext cx="3345049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Bachelor’s</a:t>
            </a: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Degree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Universities</a:t>
            </a: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of </a:t>
            </a: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Applied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Sciences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18" name="Tekstiruutu 17">
            <a:extLst>
              <a:ext uri="{FF2B5EF4-FFF2-40B4-BE49-F238E27FC236}">
                <a16:creationId xmlns:a16="http://schemas.microsoft.com/office/drawing/2014/main" id="{56B01E1B-C3F4-F35B-F34C-F3184CD1518C}"/>
              </a:ext>
            </a:extLst>
          </p:cNvPr>
          <p:cNvSpPr txBox="1"/>
          <p:nvPr/>
        </p:nvSpPr>
        <p:spPr>
          <a:xfrm>
            <a:off x="8614480" y="2325058"/>
            <a:ext cx="929898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4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19" name="Tekstiruutu 18">
            <a:extLst>
              <a:ext uri="{FF2B5EF4-FFF2-40B4-BE49-F238E27FC236}">
                <a16:creationId xmlns:a16="http://schemas.microsoft.com/office/drawing/2014/main" id="{9286A287-7A0C-A6FE-43B0-3C292310ACE5}"/>
              </a:ext>
            </a:extLst>
          </p:cNvPr>
          <p:cNvSpPr txBox="1"/>
          <p:nvPr/>
        </p:nvSpPr>
        <p:spPr>
          <a:xfrm>
            <a:off x="9249906" y="3565231"/>
            <a:ext cx="26502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Vocational</a:t>
            </a: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school</a:t>
            </a:r>
            <a:endParaRPr kumimoji="0" lang="fi-FI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i-FI" sz="2000" b="0" i="0" u="none" strike="noStrike" kern="1200" cap="none" spc="0" normalizeH="0" baseline="0" noProof="0" dirty="0" err="1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</p:txBody>
      </p:sp>
      <p:sp>
        <p:nvSpPr>
          <p:cNvPr id="20" name="Tekstiruutu 19">
            <a:extLst>
              <a:ext uri="{FF2B5EF4-FFF2-40B4-BE49-F238E27FC236}">
                <a16:creationId xmlns:a16="http://schemas.microsoft.com/office/drawing/2014/main" id="{EC47CD35-F095-B782-0EB5-052AAC655177}"/>
              </a:ext>
            </a:extLst>
          </p:cNvPr>
          <p:cNvSpPr txBox="1"/>
          <p:nvPr/>
        </p:nvSpPr>
        <p:spPr>
          <a:xfrm>
            <a:off x="8903779" y="3573111"/>
            <a:ext cx="929898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16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21" name="Tekstiruutu 20">
            <a:extLst>
              <a:ext uri="{FF2B5EF4-FFF2-40B4-BE49-F238E27FC236}">
                <a16:creationId xmlns:a16="http://schemas.microsoft.com/office/drawing/2014/main" id="{D83122EF-425C-59BE-CFEC-BA3BC3BE362E}"/>
              </a:ext>
            </a:extLst>
          </p:cNvPr>
          <p:cNvSpPr txBox="1"/>
          <p:nvPr/>
        </p:nvSpPr>
        <p:spPr>
          <a:xfrm>
            <a:off x="10254713" y="4387192"/>
            <a:ext cx="92989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10</a:t>
            </a:r>
          </a:p>
        </p:txBody>
      </p:sp>
      <p:sp>
        <p:nvSpPr>
          <p:cNvPr id="22" name="Tekstiruutu 21">
            <a:extLst>
              <a:ext uri="{FF2B5EF4-FFF2-40B4-BE49-F238E27FC236}">
                <a16:creationId xmlns:a16="http://schemas.microsoft.com/office/drawing/2014/main" id="{424A6597-E25E-4148-EE6E-6644642C9095}"/>
              </a:ext>
            </a:extLst>
          </p:cNvPr>
          <p:cNvSpPr txBox="1"/>
          <p:nvPr/>
        </p:nvSpPr>
        <p:spPr>
          <a:xfrm>
            <a:off x="6909663" y="4901378"/>
            <a:ext cx="265021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Basic </a:t>
            </a:r>
            <a:r>
              <a:rPr kumimoji="0" lang="fi-FI" sz="2000" b="1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education</a:t>
            </a:r>
            <a:endParaRPr kumimoji="0" lang="fi-FI" sz="2000" b="1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Arial Narrow" panose="020B060602020203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1 2 3 4 5 6 7 8 9 </a:t>
            </a:r>
          </a:p>
        </p:txBody>
      </p:sp>
      <p:sp>
        <p:nvSpPr>
          <p:cNvPr id="3" name="Suorakulmio 2">
            <a:extLst>
              <a:ext uri="{FF2B5EF4-FFF2-40B4-BE49-F238E27FC236}">
                <a16:creationId xmlns:a16="http://schemas.microsoft.com/office/drawing/2014/main" id="{6353DB0D-8894-5BCE-CBD4-2CCA253EE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38305" y="816136"/>
            <a:ext cx="3048445" cy="58477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5" name="Suorakulmio 4">
            <a:extLst>
              <a:ext uri="{FF2B5EF4-FFF2-40B4-BE49-F238E27FC236}">
                <a16:creationId xmlns:a16="http://schemas.microsoft.com/office/drawing/2014/main" id="{296CCCBC-8FCB-6465-EE96-126CDE97C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09792" y="1801838"/>
            <a:ext cx="3048445" cy="58477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7" name="Suorakulmio 6">
            <a:extLst>
              <a:ext uri="{FF2B5EF4-FFF2-40B4-BE49-F238E27FC236}">
                <a16:creationId xmlns:a16="http://schemas.microsoft.com/office/drawing/2014/main" id="{54157938-27A2-8B7B-DCF6-1EC2FDFE1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09791" y="2601132"/>
            <a:ext cx="3048445" cy="79300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7" name="Suorakulmio 26">
            <a:extLst>
              <a:ext uri="{FF2B5EF4-FFF2-40B4-BE49-F238E27FC236}">
                <a16:creationId xmlns:a16="http://schemas.microsoft.com/office/drawing/2014/main" id="{3B96D8DE-8303-BAE2-1D76-9C2E606089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37730" y="1602540"/>
            <a:ext cx="3048445" cy="58477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8" name="Suorakulmio 27">
            <a:extLst>
              <a:ext uri="{FF2B5EF4-FFF2-40B4-BE49-F238E27FC236}">
                <a16:creationId xmlns:a16="http://schemas.microsoft.com/office/drawing/2014/main" id="{A67BD59B-D742-6FAC-0ACD-D2CE9DC704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637729" y="2365707"/>
            <a:ext cx="3048445" cy="1014546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0" name="Suorakulmio 29">
            <a:extLst>
              <a:ext uri="{FF2B5EF4-FFF2-40B4-BE49-F238E27FC236}">
                <a16:creationId xmlns:a16="http://schemas.microsoft.com/office/drawing/2014/main" id="{B8B3B441-0D9B-C297-8C6F-7DBA16190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26980" y="4468038"/>
            <a:ext cx="662940" cy="238420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1" name="Suorakulmio 30">
            <a:extLst>
              <a:ext uri="{FF2B5EF4-FFF2-40B4-BE49-F238E27FC236}">
                <a16:creationId xmlns:a16="http://schemas.microsoft.com/office/drawing/2014/main" id="{EABE4911-F196-15C4-8344-8C8F618AB3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86323" y="3599375"/>
            <a:ext cx="3048445" cy="79300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2" name="Suorakulmio 31">
            <a:extLst>
              <a:ext uri="{FF2B5EF4-FFF2-40B4-BE49-F238E27FC236}">
                <a16:creationId xmlns:a16="http://schemas.microsoft.com/office/drawing/2014/main" id="{1940E004-1ED9-07CB-60EF-D8BB38E88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903779" y="3597196"/>
            <a:ext cx="2782395" cy="793002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3" name="Suorakulmio 32">
            <a:extLst>
              <a:ext uri="{FF2B5EF4-FFF2-40B4-BE49-F238E27FC236}">
                <a16:creationId xmlns:a16="http://schemas.microsoft.com/office/drawing/2014/main" id="{15D91E2D-5543-4E61-7CA8-9BD06DABE7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86324" y="4985173"/>
            <a:ext cx="6499850" cy="584775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34" name="Tekstiruutu 33">
            <a:extLst>
              <a:ext uri="{FF2B5EF4-FFF2-40B4-BE49-F238E27FC236}">
                <a16:creationId xmlns:a16="http://schemas.microsoft.com/office/drawing/2014/main" id="{E4FEAED0-75CF-472C-D71A-FFFEEE85A78B}"/>
              </a:ext>
            </a:extLst>
          </p:cNvPr>
          <p:cNvSpPr txBox="1"/>
          <p:nvPr/>
        </p:nvSpPr>
        <p:spPr>
          <a:xfrm>
            <a:off x="6550549" y="5724194"/>
            <a:ext cx="377139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i-FI" sz="20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Preschool </a:t>
            </a:r>
            <a:r>
              <a:rPr kumimoji="0" lang="fi-FI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(at </a:t>
            </a:r>
            <a:r>
              <a:rPr kumimoji="0" lang="fi-FI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the</a:t>
            </a:r>
            <a:r>
              <a:rPr kumimoji="0" lang="fi-FI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</a:t>
            </a:r>
            <a:r>
              <a:rPr kumimoji="0" lang="fi-FI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age</a:t>
            </a:r>
            <a:r>
              <a:rPr kumimoji="0" lang="fi-FI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 of 6 </a:t>
            </a:r>
            <a:r>
              <a:rPr kumimoji="0" lang="fi-FI" sz="2000" i="0" u="none" strike="noStrike" kern="120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years</a:t>
            </a:r>
            <a:r>
              <a:rPr kumimoji="0" lang="fi-FI" sz="200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Arial Narrow" panose="020B0606020202030204" pitchFamily="34" charset="0"/>
              </a:rPr>
              <a:t>)</a:t>
            </a:r>
          </a:p>
        </p:txBody>
      </p:sp>
      <p:sp>
        <p:nvSpPr>
          <p:cNvPr id="35" name="Suorakulmio 34">
            <a:extLst>
              <a:ext uri="{FF2B5EF4-FFF2-40B4-BE49-F238E27FC236}">
                <a16:creationId xmlns:a16="http://schemas.microsoft.com/office/drawing/2014/main" id="{5CCF51EA-DF20-4B58-A0C3-8D2269ACC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86324" y="5731137"/>
            <a:ext cx="6499850" cy="405489"/>
          </a:xfrm>
          <a:prstGeom prst="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cxnSp>
        <p:nvCxnSpPr>
          <p:cNvPr id="41" name="Suora yhdysviiva 40">
            <a:extLst>
              <a:ext uri="{FF2B5EF4-FFF2-40B4-BE49-F238E27FC236}">
                <a16:creationId xmlns:a16="http://schemas.microsoft.com/office/drawing/2014/main" id="{1680359D-359B-8817-5845-A1624A4964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" idx="0"/>
          </p:cNvCxnSpPr>
          <p:nvPr/>
        </p:nvCxnSpPr>
        <p:spPr>
          <a:xfrm>
            <a:off x="6734015" y="1400562"/>
            <a:ext cx="0" cy="40127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uora yhdysviiva 50">
            <a:extLst>
              <a:ext uri="{FF2B5EF4-FFF2-40B4-BE49-F238E27FC236}">
                <a16:creationId xmlns:a16="http://schemas.microsoft.com/office/drawing/2014/main" id="{28342715-23AB-71FD-8E18-45EB4B8A05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726946" y="3406834"/>
            <a:ext cx="0" cy="198249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uora yhdysviiva 53">
            <a:extLst>
              <a:ext uri="{FF2B5EF4-FFF2-40B4-BE49-F238E27FC236}">
                <a16:creationId xmlns:a16="http://schemas.microsoft.com/office/drawing/2014/main" id="{2D07B022-F2FE-1D79-33C3-2473507E2E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84068" y="3380253"/>
            <a:ext cx="0" cy="21694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uora yhdysviiva 54">
            <a:extLst>
              <a:ext uri="{FF2B5EF4-FFF2-40B4-BE49-F238E27FC236}">
                <a16:creationId xmlns:a16="http://schemas.microsoft.com/office/drawing/2014/main" id="{BA7B9C76-6251-0491-3AC9-86F7850BE9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86750" y="4768615"/>
            <a:ext cx="0" cy="216943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uora yhdysviiva 56">
            <a:extLst>
              <a:ext uri="{FF2B5EF4-FFF2-40B4-BE49-F238E27FC236}">
                <a16:creationId xmlns:a16="http://schemas.microsoft.com/office/drawing/2014/main" id="{8427E30B-5742-2E53-4D19-4692DC66B0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" idx="3"/>
          </p:cNvCxnSpPr>
          <p:nvPr/>
        </p:nvCxnSpPr>
        <p:spPr>
          <a:xfrm>
            <a:off x="8286750" y="1108524"/>
            <a:ext cx="1840230" cy="186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uora yhdysviiva 57">
            <a:extLst>
              <a:ext uri="{FF2B5EF4-FFF2-40B4-BE49-F238E27FC236}">
                <a16:creationId xmlns:a16="http://schemas.microsoft.com/office/drawing/2014/main" id="{9205D2C0-0EDB-9762-FE6A-AD6474EC31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116205" y="1108523"/>
            <a:ext cx="0" cy="49267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uora yhdysviiva 64">
            <a:extLst>
              <a:ext uri="{FF2B5EF4-FFF2-40B4-BE49-F238E27FC236}">
                <a16:creationId xmlns:a16="http://schemas.microsoft.com/office/drawing/2014/main" id="{BC63F9B7-5C1B-CB1A-CCCC-71CB8AC44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7" idx="3"/>
          </p:cNvCxnSpPr>
          <p:nvPr/>
        </p:nvCxnSpPr>
        <p:spPr>
          <a:xfrm flipH="1">
            <a:off x="8258236" y="2094226"/>
            <a:ext cx="379493" cy="9034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uora yhdysviiva 66">
            <a:extLst>
              <a:ext uri="{FF2B5EF4-FFF2-40B4-BE49-F238E27FC236}">
                <a16:creationId xmlns:a16="http://schemas.microsoft.com/office/drawing/2014/main" id="{D176EE87-6584-6C8C-0A64-B658B78A6F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258237" y="2094226"/>
            <a:ext cx="379492" cy="90340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uora yhdysviiva 69">
            <a:extLst>
              <a:ext uri="{FF2B5EF4-FFF2-40B4-BE49-F238E27FC236}">
                <a16:creationId xmlns:a16="http://schemas.microsoft.com/office/drawing/2014/main" id="{250E9977-98ED-8F3F-ACC1-EEE24EB435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258236" y="3220229"/>
            <a:ext cx="379493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uora yhdysviiva 70">
            <a:extLst>
              <a:ext uri="{FF2B5EF4-FFF2-40B4-BE49-F238E27FC236}">
                <a16:creationId xmlns:a16="http://schemas.microsoft.com/office/drawing/2014/main" id="{62A97765-175D-FEA6-2AE1-E83D034100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234768" y="3977640"/>
            <a:ext cx="669011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uora yhdysviiva 75">
            <a:extLst>
              <a:ext uri="{FF2B5EF4-FFF2-40B4-BE49-F238E27FC236}">
                <a16:creationId xmlns:a16="http://schemas.microsoft.com/office/drawing/2014/main" id="{2673484B-B185-ED49-E7E7-EEA7A8122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734015" y="4763608"/>
            <a:ext cx="3019135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uora yhdysviiva 81">
            <a:extLst>
              <a:ext uri="{FF2B5EF4-FFF2-40B4-BE49-F238E27FC236}">
                <a16:creationId xmlns:a16="http://schemas.microsoft.com/office/drawing/2014/main" id="{A8ECDEB1-9EE8-270D-965C-D09A0C000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742323" y="4387192"/>
            <a:ext cx="0" cy="37919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uora yhdysviiva 85">
            <a:extLst>
              <a:ext uri="{FF2B5EF4-FFF2-40B4-BE49-F238E27FC236}">
                <a16:creationId xmlns:a16="http://schemas.microsoft.com/office/drawing/2014/main" id="{D9B55093-E4A5-C04B-4CBB-A63AE444E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741720" y="4396851"/>
            <a:ext cx="0" cy="372537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86238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ema">
  <a:themeElements>
    <a:clrScheme name="SeAMK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542583"/>
      </a:accent1>
      <a:accent2>
        <a:srgbClr val="C7E6F7"/>
      </a:accent2>
      <a:accent3>
        <a:srgbClr val="ACD195"/>
      </a:accent3>
      <a:accent4>
        <a:srgbClr val="0F9ED5"/>
      </a:accent4>
      <a:accent5>
        <a:srgbClr val="A02B93"/>
      </a:accent5>
      <a:accent6>
        <a:srgbClr val="95928B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2-SeAMK-PPT-mallipohja-media.pptx" id="{5776C417-1578-4801-8A92-7D96D9073840}" vid="{048977F3-BA79-4DF7-9DDA-90F0AEC349BB}"/>
    </a:ext>
  </a:extLst>
</a:theme>
</file>

<file path=ppt/theme/theme2.xml><?xml version="1.0" encoding="utf-8"?>
<a:theme xmlns:a="http://schemas.openxmlformats.org/drawingml/2006/main" name="Office-te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Asiakirja" ma:contentTypeID="0x010100EBA2483440C90C41A4D4DA25CF3CFD06" ma:contentTypeVersion="6" ma:contentTypeDescription="Luo uusi asiakirja." ma:contentTypeScope="" ma:versionID="efb16dececca246eb0f8320c46092caa">
  <xsd:schema xmlns:xsd="http://www.w3.org/2001/XMLSchema" xmlns:xs="http://www.w3.org/2001/XMLSchema" xmlns:p="http://schemas.microsoft.com/office/2006/metadata/properties" xmlns:ns2="2554548b-a381-4ce4-a6ea-771ca64b6de0" xmlns:ns3="01147001-be4d-46a0-9e67-a2e58dca756c" targetNamespace="http://schemas.microsoft.com/office/2006/metadata/properties" ma:root="true" ma:fieldsID="c6e637b94d86e60c45152428a8c3baf3" ns2:_="" ns3:_="">
    <xsd:import namespace="2554548b-a381-4ce4-a6ea-771ca64b6de0"/>
    <xsd:import namespace="01147001-be4d-46a0-9e67-a2e58dca75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54548b-a381-4ce4-a6ea-771ca64b6d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147001-be4d-46a0-9e67-a2e58dca756c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Jaettu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Jakamisen tiedot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Sisältölaji"/>
        <xsd:element ref="dc:title" minOccurs="0" maxOccurs="1" ma:index="4" ma:displayName="Otsikk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624C7E4-8996-4152-8270-20E309A21F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54548b-a381-4ce4-a6ea-771ca64b6de0"/>
    <ds:schemaRef ds:uri="01147001-be4d-46a0-9e67-a2e58dca75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32ED2D7-0578-4E59-A95D-BB227EF4DD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2-SeAMK-PPT-mallipohja-media</Template>
  <TotalTime>527</TotalTime>
  <Words>942</Words>
  <Application>Microsoft Office PowerPoint</Application>
  <PresentationFormat>Widescreen</PresentationFormat>
  <Paragraphs>172</Paragraphs>
  <Slides>23</Slides>
  <Notes>5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Aptos</vt:lpstr>
      <vt:lpstr>Arial</vt:lpstr>
      <vt:lpstr>Arial Narrow</vt:lpstr>
      <vt:lpstr>Calibri</vt:lpstr>
      <vt:lpstr>Office-teema</vt:lpstr>
      <vt:lpstr>SEAMK</vt:lpstr>
      <vt:lpstr>Finland on a map</vt:lpstr>
      <vt:lpstr>Facts about Finland</vt:lpstr>
      <vt:lpstr>South Ostrobothnia</vt:lpstr>
      <vt:lpstr>City of Seinäjoki The heart of South Ostrobothnian region</vt:lpstr>
      <vt:lpstr>Key lines of business in Seinäjoki</vt:lpstr>
      <vt:lpstr>Alvar Aalto Centre</vt:lpstr>
      <vt:lpstr>The full spectrum of culture</vt:lpstr>
      <vt:lpstr>Education system in Finland</vt:lpstr>
      <vt:lpstr>SeAMK facts</vt:lpstr>
      <vt:lpstr>Strategy map</vt:lpstr>
      <vt:lpstr>SeAMK Campus</vt:lpstr>
      <vt:lpstr>Education in six fields</vt:lpstr>
      <vt:lpstr>Business and Culture</vt:lpstr>
      <vt:lpstr>Food and Hospitality &amp; Natural Resources​</vt:lpstr>
      <vt:lpstr>Health​ Care and​ Social Work​</vt:lpstr>
      <vt:lpstr>Technology</vt:lpstr>
      <vt:lpstr>SeAMK’s profile areas in research, development &amp; innovation (RDI) and education</vt:lpstr>
      <vt:lpstr>SeAMK’s international activities  1/2</vt:lpstr>
      <vt:lpstr>SeAMK’s international activities  2/2</vt:lpstr>
      <vt:lpstr>Exchange programmes  2/2 For the students of the partner institutions of SeAMK</vt:lpstr>
      <vt:lpstr>Student activities</vt:lpstr>
      <vt:lpstr>Thank you</vt:lpstr>
    </vt:vector>
  </TitlesOfParts>
  <Company>SeAMK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SeAMK general presentation 2024.</dc:title>
  <dc:creator>Pollari, Annika</dc:creator>
  <cp:lastModifiedBy>Mäkelä, Petteri</cp:lastModifiedBy>
  <cp:revision>125</cp:revision>
  <dcterms:created xsi:type="dcterms:W3CDTF">2024-08-09T10:09:26Z</dcterms:created>
  <dcterms:modified xsi:type="dcterms:W3CDTF">2024-10-30T10:34:44Z</dcterms:modified>
</cp:coreProperties>
</file>